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5"/>
    <p:sldMasterId id="2147483956" r:id="rId6"/>
    <p:sldMasterId id="2147483954" r:id="rId7"/>
  </p:sldMasterIdLst>
  <p:notesMasterIdLst>
    <p:notesMasterId r:id="rId26"/>
  </p:notesMasterIdLst>
  <p:handoutMasterIdLst>
    <p:handoutMasterId r:id="rId27"/>
  </p:handoutMasterIdLst>
  <p:sldIdLst>
    <p:sldId id="285" r:id="rId8"/>
    <p:sldId id="397" r:id="rId9"/>
    <p:sldId id="412" r:id="rId10"/>
    <p:sldId id="413" r:id="rId11"/>
    <p:sldId id="414" r:id="rId12"/>
    <p:sldId id="415" r:id="rId13"/>
    <p:sldId id="416" r:id="rId14"/>
    <p:sldId id="417" r:id="rId15"/>
    <p:sldId id="418" r:id="rId16"/>
    <p:sldId id="419" r:id="rId17"/>
    <p:sldId id="420" r:id="rId18"/>
    <p:sldId id="429" r:id="rId19"/>
    <p:sldId id="422" r:id="rId20"/>
    <p:sldId id="423" r:id="rId21"/>
    <p:sldId id="424" r:id="rId22"/>
    <p:sldId id="425" r:id="rId23"/>
    <p:sldId id="426" r:id="rId24"/>
    <p:sldId id="427" r:id="rId2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Default Section" id="{F9EE0353-F4C7-4810-A85E-98958F1562A2}">
          <p14:sldIdLst>
            <p14:sldId id="285"/>
            <p14:sldId id="397"/>
            <p14:sldId id="412"/>
            <p14:sldId id="413"/>
            <p14:sldId id="414"/>
            <p14:sldId id="415"/>
            <p14:sldId id="416"/>
            <p14:sldId id="417"/>
            <p14:sldId id="418"/>
            <p14:sldId id="419"/>
            <p14:sldId id="420"/>
            <p14:sldId id="429"/>
            <p14:sldId id="422"/>
            <p14:sldId id="423"/>
            <p14:sldId id="424"/>
            <p14:sldId id="425"/>
            <p14:sldId id="426"/>
            <p14:sldId id="427"/>
          </p14:sldIdLst>
        </p14:section>
        <p14:section name="Appendix" id="{241A5046-E0EF-4F52-9AC0-91B17C2EF3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B81C"/>
    <a:srgbClr val="CCD814"/>
    <a:srgbClr val="AB2A61"/>
    <a:srgbClr val="F2F2F2"/>
    <a:srgbClr val="B4C012"/>
    <a:srgbClr val="00558C"/>
    <a:srgbClr val="CD5C3E"/>
    <a:srgbClr val="7AB131"/>
    <a:srgbClr val="17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91628" autoAdjust="0"/>
  </p:normalViewPr>
  <p:slideViewPr>
    <p:cSldViewPr snapToGrid="0">
      <p:cViewPr varScale="1">
        <p:scale>
          <a:sx n="57" d="100"/>
          <a:sy n="57" d="100"/>
        </p:scale>
        <p:origin x="2502" y="72"/>
      </p:cViewPr>
      <p:guideLst>
        <p:guide orient="horz" pos="2160"/>
        <p:guide pos="3840"/>
      </p:guideLst>
    </p:cSldViewPr>
  </p:slideViewPr>
  <p:outlineViewPr>
    <p:cViewPr>
      <p:scale>
        <a:sx n="33" d="100"/>
        <a:sy n="33" d="100"/>
      </p:scale>
      <p:origin x="0" y="-584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29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dirty="0">
              <a:latin typeface="Corbel" panose="020B0503020204020204" pitchFamily="34" charset="0"/>
            </a:endParaRPr>
          </a:p>
        </p:txBody>
      </p:sp>
      <p:sp>
        <p:nvSpPr>
          <p:cNvPr id="3" name="Date Placeholder 2"/>
          <p:cNvSpPr>
            <a:spLocks noGrp="1"/>
          </p:cNvSpPr>
          <p:nvPr>
            <p:ph type="dt" sz="quarter" idx="1"/>
          </p:nvPr>
        </p:nvSpPr>
        <p:spPr>
          <a:xfrm>
            <a:off x="3956050" y="0"/>
            <a:ext cx="3027363" cy="463550"/>
          </a:xfrm>
          <a:prstGeom prst="rect">
            <a:avLst/>
          </a:prstGeom>
        </p:spPr>
        <p:txBody>
          <a:bodyPr vert="horz" lIns="92951" tIns="46476" rIns="92951" bIns="46476" rtlCol="0"/>
          <a:lstStyle>
            <a:lvl1pPr algn="r">
              <a:defRPr sz="1200"/>
            </a:lvl1pPr>
          </a:lstStyle>
          <a:p>
            <a:pPr>
              <a:defRPr/>
            </a:pPr>
            <a:fld id="{15C451E0-AAE1-4A18-B31E-99CE43B82BAC}" type="datetimeFigureOut">
              <a:rPr lang="en-US">
                <a:latin typeface="Corbel" panose="020B0503020204020204" pitchFamily="34" charset="0"/>
              </a:rPr>
              <a:pPr>
                <a:defRPr/>
              </a:pPr>
              <a:t>12/18/2018</a:t>
            </a:fld>
            <a:endParaRPr lang="en-US" dirty="0">
              <a:latin typeface="Corbel" panose="020B0503020204020204" pitchFamily="34" charset="0"/>
            </a:endParaRPr>
          </a:p>
        </p:txBody>
      </p:sp>
      <p:sp>
        <p:nvSpPr>
          <p:cNvPr id="4" name="Footer Placeholder 3"/>
          <p:cNvSpPr>
            <a:spLocks noGrp="1"/>
          </p:cNvSpPr>
          <p:nvPr>
            <p:ph type="ftr" sz="quarter" idx="2"/>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dirty="0">
              <a:latin typeface="Corbel" panose="020B0503020204020204" pitchFamily="34" charset="0"/>
            </a:endParaRPr>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35455AD4-7CF1-44DA-970B-66F30BFA66F8}" type="slidenum">
              <a:rPr lang="en-US">
                <a:latin typeface="Corbel" panose="020B0503020204020204" pitchFamily="34" charset="0"/>
              </a:rPr>
              <a:pPr>
                <a:defRPr/>
              </a:pPr>
              <a:t>‹#›</a:t>
            </a:fld>
            <a:endParaRPr lang="en-US" dirty="0">
              <a:latin typeface="Corbel" panose="020B0503020204020204" pitchFamily="34" charset="0"/>
            </a:endParaRPr>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atin typeface="Corbel" panose="020B0503020204020204" pitchFamily="34" charset="0"/>
              </a:defRPr>
            </a:lvl1pPr>
          </a:lstStyle>
          <a:p>
            <a:pPr>
              <a:defRPr/>
            </a:pPr>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2951" tIns="46476" rIns="92951" bIns="46476" rtlCol="0"/>
          <a:lstStyle>
            <a:lvl1pPr algn="r">
              <a:defRPr sz="1200">
                <a:latin typeface="Corbel" panose="020B0503020204020204" pitchFamily="34" charset="0"/>
              </a:defRPr>
            </a:lvl1pPr>
          </a:lstStyle>
          <a:p>
            <a:pPr>
              <a:defRPr/>
            </a:pPr>
            <a:fld id="{D438B36D-105A-4DFA-8695-E24B4F8DE2BA}" type="datetimeFigureOut">
              <a:rPr lang="en-US" smtClean="0"/>
              <a:pPr>
                <a:defRPr/>
              </a:pPr>
              <a:t>12/18/2018</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1" tIns="46476" rIns="92951" bIns="46476"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1" tIns="46476" rIns="92951" bIns="4647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1" tIns="46476" rIns="92951" bIns="46476" rtlCol="0" anchor="b"/>
          <a:lstStyle>
            <a:lvl1pPr algn="l">
              <a:defRPr sz="1200">
                <a:latin typeface="Corbel" panose="020B0503020204020204" pitchFamily="34" charset="0"/>
              </a:defRPr>
            </a:lvl1pPr>
          </a:lstStyle>
          <a:p>
            <a:pPr>
              <a:defRPr/>
            </a:pPr>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1" tIns="46476" rIns="92951" bIns="46476" rtlCol="0" anchor="b"/>
          <a:lstStyle>
            <a:lvl1pPr algn="r">
              <a:defRPr sz="1200">
                <a:latin typeface="Corbel" panose="020B0503020204020204" pitchFamily="34" charset="0"/>
              </a:defRPr>
            </a:lvl1pPr>
          </a:lstStyle>
          <a:p>
            <a:pPr>
              <a:defRPr/>
            </a:pPr>
            <a:fld id="{70AB2566-4B08-4069-A451-01E311BBD56E}" type="slidenum">
              <a:rPr lang="en-US" smtClean="0"/>
              <a:pPr>
                <a:defRPr/>
              </a:pPr>
              <a:t>‹#›</a:t>
            </a:fld>
            <a:endParaRPr lang="en-US" dirty="0"/>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623F3-C9FE-4320-8B08-A303C19CA2A7}" type="slidenum">
              <a:rPr lang="en-US" smtClean="0"/>
              <a:t>4</a:t>
            </a:fld>
            <a:endParaRPr lang="en-US"/>
          </a:p>
        </p:txBody>
      </p:sp>
    </p:spTree>
    <p:extLst>
      <p:ext uri="{BB962C8B-B14F-4D97-AF65-F5344CB8AC3E}">
        <p14:creationId xmlns:p14="http://schemas.microsoft.com/office/powerpoint/2010/main" val="251698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55AB6-A0FE-49C0-8637-D0F653CC57F7}" type="slidenum">
              <a:rPr lang="en-US" smtClean="0"/>
              <a:t>7</a:t>
            </a:fld>
            <a:endParaRPr lang="en-US"/>
          </a:p>
        </p:txBody>
      </p:sp>
    </p:spTree>
    <p:extLst>
      <p:ext uri="{BB962C8B-B14F-4D97-AF65-F5344CB8AC3E}">
        <p14:creationId xmlns:p14="http://schemas.microsoft.com/office/powerpoint/2010/main" val="179501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55AB6-A0FE-49C0-8637-D0F653CC57F7}" type="slidenum">
              <a:rPr lang="en-US" smtClean="0"/>
              <a:t>8</a:t>
            </a:fld>
            <a:endParaRPr lang="en-US"/>
          </a:p>
        </p:txBody>
      </p:sp>
    </p:spTree>
    <p:extLst>
      <p:ext uri="{BB962C8B-B14F-4D97-AF65-F5344CB8AC3E}">
        <p14:creationId xmlns:p14="http://schemas.microsoft.com/office/powerpoint/2010/main" val="147650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AB2566-4B08-4069-A451-01E311BBD56E}" type="slidenum">
              <a:rPr kumimoji="0" lang="en-US" sz="1200" b="0" i="0" u="none" strike="noStrike" kern="1200" cap="none" spc="0" normalizeH="0" baseline="0" noProof="0" smtClean="0">
                <a:ln>
                  <a:noFill/>
                </a:ln>
                <a:solidFill>
                  <a:prstClr val="black"/>
                </a:solidFill>
                <a:effectLst/>
                <a:uLnTx/>
                <a:uFillTx/>
                <a:latin typeface="Helvetica Neue" pitchFamily="2"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Helvetica Neue" pitchFamily="2" charset="0"/>
              <a:ea typeface="+mn-ea"/>
              <a:cs typeface="Arial" charset="0"/>
            </a:endParaRPr>
          </a:p>
        </p:txBody>
      </p:sp>
    </p:spTree>
    <p:extLst>
      <p:ext uri="{BB962C8B-B14F-4D97-AF65-F5344CB8AC3E}">
        <p14:creationId xmlns:p14="http://schemas.microsoft.com/office/powerpoint/2010/main" val="386730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AB2566-4B08-4069-A451-01E311BBD56E}" type="slidenum">
              <a:rPr kumimoji="0" lang="en-US" sz="1200" b="0" i="0" u="none" strike="noStrike" kern="1200" cap="none" spc="0" normalizeH="0" baseline="0" noProof="0" smtClean="0">
                <a:ln>
                  <a:noFill/>
                </a:ln>
                <a:solidFill>
                  <a:prstClr val="black"/>
                </a:solidFill>
                <a:effectLst/>
                <a:uLnTx/>
                <a:uFillTx/>
                <a:latin typeface="Helvetica Neue" pitchFamily="2"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Helvetica Neue" pitchFamily="2" charset="0"/>
              <a:ea typeface="+mn-ea"/>
              <a:cs typeface="Arial" charset="0"/>
            </a:endParaRPr>
          </a:p>
        </p:txBody>
      </p:sp>
    </p:spTree>
    <p:extLst>
      <p:ext uri="{BB962C8B-B14F-4D97-AF65-F5344CB8AC3E}">
        <p14:creationId xmlns:p14="http://schemas.microsoft.com/office/powerpoint/2010/main" val="40439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AB2566-4B08-4069-A451-01E311BBD56E}" type="slidenum">
              <a:rPr kumimoji="0" lang="en-US" sz="1200" b="0" i="0" u="none" strike="noStrike" kern="1200" cap="none" spc="0" normalizeH="0" baseline="0" noProof="0" smtClean="0">
                <a:ln>
                  <a:noFill/>
                </a:ln>
                <a:solidFill>
                  <a:prstClr val="black"/>
                </a:solidFill>
                <a:effectLst/>
                <a:uLnTx/>
                <a:uFillTx/>
                <a:latin typeface="Helvetica Neue" pitchFamily="2"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Helvetica Neue" pitchFamily="2" charset="0"/>
              <a:ea typeface="+mn-ea"/>
              <a:cs typeface="Arial" charset="0"/>
            </a:endParaRPr>
          </a:p>
        </p:txBody>
      </p:sp>
    </p:spTree>
    <p:extLst>
      <p:ext uri="{BB962C8B-B14F-4D97-AF65-F5344CB8AC3E}">
        <p14:creationId xmlns:p14="http://schemas.microsoft.com/office/powerpoint/2010/main" val="135202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smtClean="0"/>
              <a:t>Click to edit Master subtitle style</a:t>
            </a:r>
            <a:endParaRPr lang="en-US" dirty="0"/>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44" name="Freeform 11">
            <a:extLst>
              <a:ext uri="{FF2B5EF4-FFF2-40B4-BE49-F238E27FC236}">
                <a16:creationId xmlns:a16="http://schemas.microsoft.com/office/drawing/2014/main" id="{61A176E4-FA2C-4F8A-AF97-49B820913D14}"/>
              </a:ext>
            </a:extLst>
          </p:cNvPr>
          <p:cNvSpPr>
            <a:spLocks noEditPoints="1"/>
          </p:cNvSpPr>
          <p:nvPr userDrawn="1"/>
        </p:nvSpPr>
        <p:spPr bwMode="auto">
          <a:xfrm>
            <a:off x="228600" y="1852173"/>
            <a:ext cx="841376" cy="915987"/>
          </a:xfrm>
          <a:custGeom>
            <a:avLst/>
            <a:gdLst>
              <a:gd name="T0" fmla="*/ 177 w 350"/>
              <a:gd name="T1" fmla="*/ 382 h 382"/>
              <a:gd name="T2" fmla="*/ 0 w 350"/>
              <a:gd name="T3" fmla="*/ 382 h 382"/>
              <a:gd name="T4" fmla="*/ 0 w 350"/>
              <a:gd name="T5" fmla="*/ 256 h 382"/>
              <a:gd name="T6" fmla="*/ 14 w 350"/>
              <a:gd name="T7" fmla="*/ 135 h 382"/>
              <a:gd name="T8" fmla="*/ 64 w 350"/>
              <a:gd name="T9" fmla="*/ 55 h 382"/>
              <a:gd name="T10" fmla="*/ 157 w 350"/>
              <a:gd name="T11" fmla="*/ 0 h 382"/>
              <a:gd name="T12" fmla="*/ 191 w 350"/>
              <a:gd name="T13" fmla="*/ 73 h 382"/>
              <a:gd name="T14" fmla="*/ 116 w 350"/>
              <a:gd name="T15" fmla="*/ 122 h 382"/>
              <a:gd name="T16" fmla="*/ 91 w 350"/>
              <a:gd name="T17" fmla="*/ 205 h 382"/>
              <a:gd name="T18" fmla="*/ 177 w 350"/>
              <a:gd name="T19" fmla="*/ 205 h 382"/>
              <a:gd name="T20" fmla="*/ 177 w 350"/>
              <a:gd name="T21" fmla="*/ 382 h 382"/>
              <a:gd name="T22" fmla="*/ 340 w 350"/>
              <a:gd name="T23" fmla="*/ 382 h 382"/>
              <a:gd name="T24" fmla="*/ 215 w 350"/>
              <a:gd name="T25" fmla="*/ 382 h 382"/>
              <a:gd name="T26" fmla="*/ 215 w 350"/>
              <a:gd name="T27" fmla="*/ 293 h 382"/>
              <a:gd name="T28" fmla="*/ 225 w 350"/>
              <a:gd name="T29" fmla="*/ 207 h 382"/>
              <a:gd name="T30" fmla="*/ 260 w 350"/>
              <a:gd name="T31" fmla="*/ 151 h 382"/>
              <a:gd name="T32" fmla="*/ 326 w 350"/>
              <a:gd name="T33" fmla="*/ 112 h 382"/>
              <a:gd name="T34" fmla="*/ 350 w 350"/>
              <a:gd name="T35" fmla="*/ 164 h 382"/>
              <a:gd name="T36" fmla="*/ 297 w 350"/>
              <a:gd name="T37" fmla="*/ 198 h 382"/>
              <a:gd name="T38" fmla="*/ 280 w 350"/>
              <a:gd name="T39" fmla="*/ 257 h 382"/>
              <a:gd name="T40" fmla="*/ 340 w 350"/>
              <a:gd name="T41" fmla="*/ 257 h 382"/>
              <a:gd name="T42" fmla="*/ 340 w 350"/>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82">
                <a:moveTo>
                  <a:pt x="177" y="382"/>
                </a:moveTo>
                <a:cubicBezTo>
                  <a:pt x="0" y="382"/>
                  <a:pt x="0" y="382"/>
                  <a:pt x="0" y="382"/>
                </a:cubicBezTo>
                <a:cubicBezTo>
                  <a:pt x="0" y="256"/>
                  <a:pt x="0" y="256"/>
                  <a:pt x="0" y="256"/>
                </a:cubicBezTo>
                <a:cubicBezTo>
                  <a:pt x="0" y="204"/>
                  <a:pt x="5" y="164"/>
                  <a:pt x="14" y="135"/>
                </a:cubicBezTo>
                <a:cubicBezTo>
                  <a:pt x="23" y="105"/>
                  <a:pt x="39" y="79"/>
                  <a:pt x="64" y="55"/>
                </a:cubicBezTo>
                <a:cubicBezTo>
                  <a:pt x="88" y="32"/>
                  <a:pt x="119" y="13"/>
                  <a:pt x="157" y="0"/>
                </a:cubicBezTo>
                <a:cubicBezTo>
                  <a:pt x="191" y="73"/>
                  <a:pt x="191" y="73"/>
                  <a:pt x="191" y="73"/>
                </a:cubicBezTo>
                <a:cubicBezTo>
                  <a:pt x="156" y="84"/>
                  <a:pt x="131" y="101"/>
                  <a:pt x="116" y="122"/>
                </a:cubicBezTo>
                <a:cubicBezTo>
                  <a:pt x="100" y="143"/>
                  <a:pt x="92" y="171"/>
                  <a:pt x="91" y="205"/>
                </a:cubicBezTo>
                <a:cubicBezTo>
                  <a:pt x="177" y="205"/>
                  <a:pt x="177" y="205"/>
                  <a:pt x="177" y="205"/>
                </a:cubicBezTo>
                <a:cubicBezTo>
                  <a:pt x="177" y="382"/>
                  <a:pt x="177" y="382"/>
                  <a:pt x="177" y="382"/>
                </a:cubicBezTo>
                <a:close/>
                <a:moveTo>
                  <a:pt x="340" y="382"/>
                </a:moveTo>
                <a:cubicBezTo>
                  <a:pt x="215" y="382"/>
                  <a:pt x="215" y="382"/>
                  <a:pt x="215" y="382"/>
                </a:cubicBezTo>
                <a:cubicBezTo>
                  <a:pt x="215" y="293"/>
                  <a:pt x="215" y="293"/>
                  <a:pt x="215" y="293"/>
                </a:cubicBezTo>
                <a:cubicBezTo>
                  <a:pt x="215" y="256"/>
                  <a:pt x="219" y="228"/>
                  <a:pt x="225" y="207"/>
                </a:cubicBezTo>
                <a:cubicBezTo>
                  <a:pt x="231" y="186"/>
                  <a:pt x="243" y="168"/>
                  <a:pt x="260" y="151"/>
                </a:cubicBezTo>
                <a:cubicBezTo>
                  <a:pt x="278" y="135"/>
                  <a:pt x="300" y="122"/>
                  <a:pt x="326" y="112"/>
                </a:cubicBezTo>
                <a:cubicBezTo>
                  <a:pt x="350" y="164"/>
                  <a:pt x="350" y="164"/>
                  <a:pt x="350" y="164"/>
                </a:cubicBezTo>
                <a:cubicBezTo>
                  <a:pt x="326" y="172"/>
                  <a:pt x="308" y="184"/>
                  <a:pt x="297" y="198"/>
                </a:cubicBezTo>
                <a:cubicBezTo>
                  <a:pt x="286" y="213"/>
                  <a:pt x="280" y="233"/>
                  <a:pt x="280" y="257"/>
                </a:cubicBezTo>
                <a:cubicBezTo>
                  <a:pt x="340" y="257"/>
                  <a:pt x="340" y="257"/>
                  <a:pt x="340" y="257"/>
                </a:cubicBezTo>
                <a:cubicBezTo>
                  <a:pt x="340" y="382"/>
                  <a:pt x="340" y="382"/>
                  <a:pt x="340" y="38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51797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1" name="Picture Placeholder 5">
            <a:extLst>
              <a:ext uri="{FF2B5EF4-FFF2-40B4-BE49-F238E27FC236}">
                <a16:creationId xmlns:a16="http://schemas.microsoft.com/office/drawing/2014/main" id="{4BC1A883-3710-441D-94E5-520487BFD8A6}"/>
              </a:ext>
            </a:extLst>
          </p:cNvPr>
          <p:cNvSpPr>
            <a:spLocks noGrp="1"/>
          </p:cNvSpPr>
          <p:nvPr>
            <p:ph type="pic" sz="quarter" idx="20"/>
          </p:nvPr>
        </p:nvSpPr>
        <p:spPr>
          <a:xfrm>
            <a:off x="7719786"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4" name="Picture Placeholder 5">
            <a:extLst>
              <a:ext uri="{FF2B5EF4-FFF2-40B4-BE49-F238E27FC236}">
                <a16:creationId xmlns:a16="http://schemas.microsoft.com/office/drawing/2014/main" id="{CBF411E0-0565-4E16-ACBA-FF469B2D0C76}"/>
              </a:ext>
            </a:extLst>
          </p:cNvPr>
          <p:cNvSpPr>
            <a:spLocks noGrp="1"/>
          </p:cNvSpPr>
          <p:nvPr>
            <p:ph type="pic" sz="quarter" idx="22"/>
          </p:nvPr>
        </p:nvSpPr>
        <p:spPr>
          <a:xfrm>
            <a:off x="10274301"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01595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
                                  </p:stCondLst>
                                  <p:iterate type="wd">
                                    <p:tmPct val="10000"/>
                                  </p:iterate>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fade">
                                      <p:cBhvr>
                                        <p:cTn id="20" dur="500"/>
                                        <p:tgtEl>
                                          <p:spTgt spid="45">
                                            <p:txEl>
                                              <p:pRg st="0" end="0"/>
                                            </p:txEl>
                                          </p:spTgt>
                                        </p:tgtEl>
                                      </p:cBhvr>
                                    </p:animEffect>
                                  </p:childTnLst>
                                </p:cTn>
                              </p:par>
                            </p:childTnLst>
                          </p:cTn>
                        </p:par>
                        <p:par>
                          <p:cTn id="21" fill="hold">
                            <p:stCondLst>
                              <p:cond delay="1250"/>
                            </p:stCondLst>
                            <p:childTnLst>
                              <p:par>
                                <p:cTn id="22" presetID="50" presetClass="entr" presetSubtype="0" decel="10000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1000" fill="hold"/>
                                        <p:tgtEl>
                                          <p:spTgt spid="46"/>
                                        </p:tgtEl>
                                        <p:attrNameLst>
                                          <p:attrName>ppt_w</p:attrName>
                                        </p:attrNameLst>
                                      </p:cBhvr>
                                      <p:tavLst>
                                        <p:tav tm="0">
                                          <p:val>
                                            <p:strVal val="#ppt_w+.3"/>
                                          </p:val>
                                        </p:tav>
                                        <p:tav tm="100000">
                                          <p:val>
                                            <p:strVal val="#ppt_w"/>
                                          </p:val>
                                        </p:tav>
                                      </p:tavLst>
                                    </p:anim>
                                    <p:anim calcmode="lin" valueType="num">
                                      <p:cBhvr>
                                        <p:cTn id="25" dur="1000" fill="hold"/>
                                        <p:tgtEl>
                                          <p:spTgt spid="46"/>
                                        </p:tgtEl>
                                        <p:attrNameLst>
                                          <p:attrName>ppt_h</p:attrName>
                                        </p:attrNameLst>
                                      </p:cBhvr>
                                      <p:tavLst>
                                        <p:tav tm="0">
                                          <p:val>
                                            <p:strVal val="#ppt_h"/>
                                          </p:val>
                                        </p:tav>
                                        <p:tav tm="100000">
                                          <p:val>
                                            <p:strVal val="#ppt_h"/>
                                          </p:val>
                                        </p:tav>
                                      </p:tavLst>
                                    </p:anim>
                                    <p:animEffect transition="in" filter="fade">
                                      <p:cBhvr>
                                        <p:cTn id="26" dur="1000"/>
                                        <p:tgtEl>
                                          <p:spTgt spid="46"/>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100"/>
                                  </p:stCondLst>
                                  <p:childTnLst>
                                    <p:set>
                                      <p:cBhvr>
                                        <p:cTn id="32" dur="1" fill="hold">
                                          <p:stCondLst>
                                            <p:cond delay="0"/>
                                          </p:stCondLst>
                                        </p:cTn>
                                        <p:tgtEl>
                                          <p:spTgt spid="47">
                                            <p:txEl>
                                              <p:pRg st="0" end="0"/>
                                            </p:txEl>
                                          </p:spTgt>
                                        </p:tgtEl>
                                        <p:attrNameLst>
                                          <p:attrName>style.visibility</p:attrName>
                                        </p:attrNameLst>
                                      </p:cBhvr>
                                      <p:to>
                                        <p:strVal val="visible"/>
                                      </p:to>
                                    </p:set>
                                    <p:animEffect transition="in" filter="fade">
                                      <p:cBhvr>
                                        <p:cTn id="33" dur="500"/>
                                        <p:tgtEl>
                                          <p:spTgt spid="47">
                                            <p:txEl>
                                              <p:pRg st="0" end="0"/>
                                            </p:txEl>
                                          </p:spTgt>
                                        </p:tgtEl>
                                      </p:cBhvr>
                                    </p:animEffect>
                                  </p:childTnLst>
                                </p:cTn>
                              </p:par>
                            </p:childTnLst>
                          </p:cTn>
                        </p:par>
                        <p:par>
                          <p:cTn id="34" fill="hold">
                            <p:stCondLst>
                              <p:cond delay="225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strVal val="#ppt_w+.3"/>
                                          </p:val>
                                        </p:tav>
                                        <p:tav tm="100000">
                                          <p:val>
                                            <p:strVal val="#ppt_w"/>
                                          </p:val>
                                        </p:tav>
                                      </p:tavLst>
                                    </p:anim>
                                    <p:anim calcmode="lin" valueType="num">
                                      <p:cBhvr>
                                        <p:cTn id="38" dur="1000" fill="hold"/>
                                        <p:tgtEl>
                                          <p:spTgt spid="49"/>
                                        </p:tgtEl>
                                        <p:attrNameLst>
                                          <p:attrName>ppt_h</p:attrName>
                                        </p:attrNameLst>
                                      </p:cBhvr>
                                      <p:tavLst>
                                        <p:tav tm="0">
                                          <p:val>
                                            <p:strVal val="#ppt_h"/>
                                          </p:val>
                                        </p:tav>
                                        <p:tav tm="100000">
                                          <p:val>
                                            <p:strVal val="#ppt_h"/>
                                          </p:val>
                                        </p:tav>
                                      </p:tavLst>
                                    </p:anim>
                                    <p:animEffect transition="in" filter="fade">
                                      <p:cBhvr>
                                        <p:cTn id="39" dur="1000"/>
                                        <p:tgtEl>
                                          <p:spTgt spid="49"/>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10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fade">
                                      <p:cBhvr>
                                        <p:cTn id="46" dur="500"/>
                                        <p:tgtEl>
                                          <p:spTgt spid="50">
                                            <p:txEl>
                                              <p:pRg st="0" end="0"/>
                                            </p:txEl>
                                          </p:spTgt>
                                        </p:tgtEl>
                                      </p:cBhvr>
                                    </p:animEffect>
                                  </p:childTnLst>
                                </p:cTn>
                              </p:par>
                            </p:childTnLst>
                          </p:cTn>
                        </p:par>
                        <p:par>
                          <p:cTn id="47" fill="hold">
                            <p:stCondLst>
                              <p:cond delay="3250"/>
                            </p:stCondLst>
                            <p:childTnLst>
                              <p:par>
                                <p:cTn id="48" presetID="50" presetClass="entr" presetSubtype="0" decel="10000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strVal val="#ppt_w+.3"/>
                                          </p:val>
                                        </p:tav>
                                        <p:tav tm="100000">
                                          <p:val>
                                            <p:strVal val="#ppt_w"/>
                                          </p:val>
                                        </p:tav>
                                      </p:tavLst>
                                    </p:anim>
                                    <p:anim calcmode="lin" valueType="num">
                                      <p:cBhvr>
                                        <p:cTn id="51" dur="1000" fill="hold"/>
                                        <p:tgtEl>
                                          <p:spTgt spid="52"/>
                                        </p:tgtEl>
                                        <p:attrNameLst>
                                          <p:attrName>ppt_h</p:attrName>
                                        </p:attrNameLst>
                                      </p:cBhvr>
                                      <p:tavLst>
                                        <p:tav tm="0">
                                          <p:val>
                                            <p:strVal val="#ppt_h"/>
                                          </p:val>
                                        </p:tav>
                                        <p:tav tm="100000">
                                          <p:val>
                                            <p:strVal val="#ppt_h"/>
                                          </p:val>
                                        </p:tav>
                                      </p:tavLst>
                                    </p:anim>
                                    <p:animEffect transition="in" filter="fade">
                                      <p:cBhvr>
                                        <p:cTn id="52" dur="1000"/>
                                        <p:tgtEl>
                                          <p:spTgt spid="5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10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4"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2190334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2" name="Arrow: Left-Right 21">
            <a:extLst>
              <a:ext uri="{FF2B5EF4-FFF2-40B4-BE49-F238E27FC236}">
                <a16:creationId xmlns:a16="http://schemas.microsoft.com/office/drawing/2014/main" id="{22A89A33-EAC2-44B0-B53F-1158DCB35D93}"/>
              </a:ext>
            </a:extLst>
          </p:cNvPr>
          <p:cNvSpPr/>
          <p:nvPr userDrawn="1"/>
        </p:nvSpPr>
        <p:spPr>
          <a:xfrm>
            <a:off x="634880" y="4253697"/>
            <a:ext cx="11024376" cy="1417228"/>
          </a:xfrm>
          <a:prstGeom prst="leftRightArrow">
            <a:avLst>
              <a:gd name="adj1" fmla="val 70513"/>
              <a:gd name="adj2" fmla="val 36538"/>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ctr">
              <a:buFont typeface="Arial" panose="020B0604020202020204" pitchFamily="34" charset="0"/>
              <a:buChar char="•"/>
            </a:pPr>
            <a:endParaRPr lang="en-US" dirty="0"/>
          </a:p>
        </p:txBody>
      </p:sp>
      <p:sp>
        <p:nvSpPr>
          <p:cNvPr id="23" name="Text Placeholder 45">
            <a:extLst>
              <a:ext uri="{FF2B5EF4-FFF2-40B4-BE49-F238E27FC236}">
                <a16:creationId xmlns:a16="http://schemas.microsoft.com/office/drawing/2014/main" id="{EBDC8FBD-A5DE-47DE-B63B-194C838BDE0E}"/>
              </a:ext>
            </a:extLst>
          </p:cNvPr>
          <p:cNvSpPr>
            <a:spLocks noGrp="1"/>
          </p:cNvSpPr>
          <p:nvPr>
            <p:ph type="body" sz="quarter" idx="24" hasCustomPrompt="1"/>
          </p:nvPr>
        </p:nvSpPr>
        <p:spPr>
          <a:xfrm>
            <a:off x="1060105" y="4526932"/>
            <a:ext cx="1243258" cy="870759"/>
          </a:xfrm>
          <a:prstGeom prst="rect">
            <a:avLst/>
          </a:prstGeom>
        </p:spPr>
        <p:txBody>
          <a:bodyPr anchor="ctr" anchorCtr="0"/>
          <a:lstStyle>
            <a:lvl1pPr marL="0" indent="0" algn="l">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5" name="Text Placeholder 45">
            <a:extLst>
              <a:ext uri="{FF2B5EF4-FFF2-40B4-BE49-F238E27FC236}">
                <a16:creationId xmlns:a16="http://schemas.microsoft.com/office/drawing/2014/main" id="{B5D8F5E8-CD63-4C5C-824E-D6F2B2FE73CF}"/>
              </a:ext>
            </a:extLst>
          </p:cNvPr>
          <p:cNvSpPr>
            <a:spLocks noGrp="1"/>
          </p:cNvSpPr>
          <p:nvPr>
            <p:ph type="body" sz="quarter" idx="25" hasCustomPrompt="1"/>
          </p:nvPr>
        </p:nvSpPr>
        <p:spPr>
          <a:xfrm>
            <a:off x="2368374"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6" name="Text Placeholder 45">
            <a:extLst>
              <a:ext uri="{FF2B5EF4-FFF2-40B4-BE49-F238E27FC236}">
                <a16:creationId xmlns:a16="http://schemas.microsoft.com/office/drawing/2014/main" id="{7B39D39F-B019-45FB-9B74-DB23813A76C3}"/>
              </a:ext>
            </a:extLst>
          </p:cNvPr>
          <p:cNvSpPr>
            <a:spLocks noGrp="1"/>
          </p:cNvSpPr>
          <p:nvPr>
            <p:ph type="body" sz="quarter" idx="26" hasCustomPrompt="1"/>
          </p:nvPr>
        </p:nvSpPr>
        <p:spPr>
          <a:xfrm>
            <a:off x="5302057"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7" name="Text Placeholder 45">
            <a:extLst>
              <a:ext uri="{FF2B5EF4-FFF2-40B4-BE49-F238E27FC236}">
                <a16:creationId xmlns:a16="http://schemas.microsoft.com/office/drawing/2014/main" id="{788B8000-B122-4004-9291-746781072FB0}"/>
              </a:ext>
            </a:extLst>
          </p:cNvPr>
          <p:cNvSpPr>
            <a:spLocks noGrp="1"/>
          </p:cNvSpPr>
          <p:nvPr>
            <p:ph type="body" sz="quarter" idx="27" hasCustomPrompt="1"/>
          </p:nvPr>
        </p:nvSpPr>
        <p:spPr>
          <a:xfrm>
            <a:off x="8235740"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a:extLst>
              <a:ext uri="{FF2B5EF4-FFF2-40B4-BE49-F238E27FC236}">
                <a16:creationId xmlns:a16="http://schemas.microsoft.com/office/drawing/2014/main" id="{2F015810-4A43-4B93-A71B-CAE88A070629}"/>
              </a:ext>
            </a:extLst>
          </p:cNvPr>
          <p:cNvGrpSpPr/>
          <p:nvPr userDrawn="1"/>
        </p:nvGrpSpPr>
        <p:grpSpPr>
          <a:xfrm>
            <a:off x="723367" y="5833363"/>
            <a:ext cx="10847984" cy="463948"/>
            <a:chOff x="723367" y="5292526"/>
            <a:chExt cx="10847984" cy="463948"/>
          </a:xfrm>
        </p:grpSpPr>
        <p:sp>
          <p:nvSpPr>
            <p:cNvPr id="64" name="Arrow: Chevron 63">
              <a:extLst>
                <a:ext uri="{FF2B5EF4-FFF2-40B4-BE49-F238E27FC236}">
                  <a16:creationId xmlns:a16="http://schemas.microsoft.com/office/drawing/2014/main" id="{64A554D6-1E51-4726-844B-C9AB81B80279}"/>
                </a:ext>
              </a:extLst>
            </p:cNvPr>
            <p:cNvSpPr/>
            <p:nvPr/>
          </p:nvSpPr>
          <p:spPr>
            <a:xfrm>
              <a:off x="11234614"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5" name="Arrow: Chevron 64">
              <a:extLst>
                <a:ext uri="{FF2B5EF4-FFF2-40B4-BE49-F238E27FC236}">
                  <a16:creationId xmlns:a16="http://schemas.microsoft.com/office/drawing/2014/main" id="{A84776B8-2C19-4ADA-A99E-7DC2818E9B27}"/>
                </a:ext>
              </a:extLst>
            </p:cNvPr>
            <p:cNvSpPr/>
            <p:nvPr/>
          </p:nvSpPr>
          <p:spPr>
            <a:xfrm rot="10800000">
              <a:off x="723367"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bg1"/>
                </a:solidFill>
              </a:endParaRPr>
            </a:p>
          </p:txBody>
        </p:sp>
      </p:grpSp>
      <p:grpSp>
        <p:nvGrpSpPr>
          <p:cNvPr id="66" name="Group 65">
            <a:extLst>
              <a:ext uri="{FF2B5EF4-FFF2-40B4-BE49-F238E27FC236}">
                <a16:creationId xmlns:a16="http://schemas.microsoft.com/office/drawing/2014/main" id="{18A76205-A865-46D0-825E-1C81532BEE39}"/>
              </a:ext>
            </a:extLst>
          </p:cNvPr>
          <p:cNvGrpSpPr/>
          <p:nvPr userDrawn="1"/>
        </p:nvGrpSpPr>
        <p:grpSpPr>
          <a:xfrm>
            <a:off x="928689" y="5833363"/>
            <a:ext cx="10432731" cy="463948"/>
            <a:chOff x="928689" y="5292526"/>
            <a:chExt cx="10432731" cy="463948"/>
          </a:xfrm>
        </p:grpSpPr>
        <p:sp>
          <p:nvSpPr>
            <p:cNvPr id="67" name="Arrow: Chevron 2">
              <a:extLst>
                <a:ext uri="{FF2B5EF4-FFF2-40B4-BE49-F238E27FC236}">
                  <a16:creationId xmlns:a16="http://schemas.microsoft.com/office/drawing/2014/main" id="{E7E51177-F91E-4DCF-89DA-2E25F9FF8E8D}"/>
                </a:ext>
              </a:extLst>
            </p:cNvPr>
            <p:cNvSpPr/>
            <p:nvPr/>
          </p:nvSpPr>
          <p:spPr>
            <a:xfrm>
              <a:off x="11024683"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sp>
          <p:nvSpPr>
            <p:cNvPr id="68" name="Arrow: Chevron 67">
              <a:extLst>
                <a:ext uri="{FF2B5EF4-FFF2-40B4-BE49-F238E27FC236}">
                  <a16:creationId xmlns:a16="http://schemas.microsoft.com/office/drawing/2014/main" id="{E6A99DF4-49AE-4436-84B1-BF567C1E6968}"/>
                </a:ext>
              </a:extLst>
            </p:cNvPr>
            <p:cNvSpPr/>
            <p:nvPr/>
          </p:nvSpPr>
          <p:spPr>
            <a:xfrm rot="10800000">
              <a:off x="928689"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bg1"/>
                </a:solidFill>
              </a:endParaRPr>
            </a:p>
          </p:txBody>
        </p:sp>
      </p:grpSp>
      <p:sp>
        <p:nvSpPr>
          <p:cNvPr id="28" name="Text Placeholder 45">
            <a:extLst>
              <a:ext uri="{FF2B5EF4-FFF2-40B4-BE49-F238E27FC236}">
                <a16:creationId xmlns:a16="http://schemas.microsoft.com/office/drawing/2014/main" id="{BA025686-84B6-4377-AECE-A594B5826757}"/>
              </a:ext>
            </a:extLst>
          </p:cNvPr>
          <p:cNvSpPr>
            <a:spLocks noGrp="1"/>
          </p:cNvSpPr>
          <p:nvPr>
            <p:ph type="body" sz="quarter" idx="28" hasCustomPrompt="1"/>
          </p:nvPr>
        </p:nvSpPr>
        <p:spPr>
          <a:xfrm>
            <a:off x="4187221" y="5761020"/>
            <a:ext cx="3878518" cy="608634"/>
          </a:xfrm>
          <a:prstGeom prst="rect">
            <a:avLst/>
          </a:prstGeom>
        </p:spPr>
        <p:txBody>
          <a:bodyPr anchor="ctr" anchorCtr="0"/>
          <a:lstStyle>
            <a:lvl1pPr marL="0" indent="0" algn="ctr">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060347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par>
                          <p:cTn id="41" fill="hold">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strVal val="#ppt_w+.3"/>
                                          </p:val>
                                        </p:tav>
                                        <p:tav tm="100000">
                                          <p:val>
                                            <p:strVal val="#ppt_w"/>
                                          </p:val>
                                        </p:tav>
                                      </p:tavLst>
                                    </p:anim>
                                    <p:anim calcmode="lin" valueType="num">
                                      <p:cBhvr>
                                        <p:cTn id="45" dur="1000" fill="hold"/>
                                        <p:tgtEl>
                                          <p:spTgt spid="22"/>
                                        </p:tgtEl>
                                        <p:attrNameLst>
                                          <p:attrName>ppt_h</p:attrName>
                                        </p:attrNameLst>
                                      </p:cBhvr>
                                      <p:tavLst>
                                        <p:tav tm="0">
                                          <p:val>
                                            <p:strVal val="#ppt_h"/>
                                          </p:val>
                                        </p:tav>
                                        <p:tav tm="100000">
                                          <p:val>
                                            <p:strVal val="#ppt_h"/>
                                          </p:val>
                                        </p:tav>
                                      </p:tavLst>
                                    </p:anim>
                                    <p:animEffect transition="in" filter="fade">
                                      <p:cBhvr>
                                        <p:cTn id="46" dur="1000"/>
                                        <p:tgtEl>
                                          <p:spTgt spid="2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500"/>
                                        <p:tgtEl>
                                          <p:spTgt spid="23">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26">
                                            <p:txEl>
                                              <p:pRg st="0" end="0"/>
                                            </p:txEl>
                                          </p:spTgt>
                                        </p:tgtEl>
                                        <p:attrNameLst>
                                          <p:attrName>style.visibility</p:attrName>
                                        </p:attrNameLst>
                                      </p:cBhvr>
                                      <p:to>
                                        <p:strVal val="visible"/>
                                      </p:to>
                                    </p:set>
                                    <p:animEffect transition="in" filter="fade">
                                      <p:cBhvr>
                                        <p:cTn id="55" dur="500"/>
                                        <p:tgtEl>
                                          <p:spTgt spid="26">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500"/>
                                        <p:tgtEl>
                                          <p:spTgt spid="27">
                                            <p:txEl>
                                              <p:pRg st="0" end="0"/>
                                            </p:txEl>
                                          </p:spTgt>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22" grpId="0" animBg="1"/>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8382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877418" y="1720043"/>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87741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4426545" y="1720043"/>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444357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7974018" y="1720043"/>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796782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360528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96661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694149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4">
            <a:extLst>
              <a:ext uri="{FF2B5EF4-FFF2-40B4-BE49-F238E27FC236}">
                <a16:creationId xmlns:a16="http://schemas.microsoft.com/office/drawing/2014/main" id="{320CB016-13D6-41E7-B853-3065C7513242}"/>
              </a:ext>
            </a:extLst>
          </p:cNvPr>
          <p:cNvGrpSpPr>
            <a:grpSpLocks noChangeAspect="1"/>
          </p:cNvGrpSpPr>
          <p:nvPr userDrawn="1"/>
        </p:nvGrpSpPr>
        <p:grpSpPr bwMode="auto">
          <a:xfrm>
            <a:off x="6231094" y="1600200"/>
            <a:ext cx="10075706" cy="1408112"/>
            <a:chOff x="4208" y="1179"/>
            <a:chExt cx="4372" cy="611"/>
          </a:xfrm>
          <a:solidFill>
            <a:schemeClr val="accent3"/>
          </a:solidFill>
        </p:grpSpPr>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a:off x="4208" y="1179"/>
              <a:ext cx="838"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a:off x="5046" y="1179"/>
              <a:ext cx="3534"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6" name="Text Placeholder 45">
            <a:extLst>
              <a:ext uri="{FF2B5EF4-FFF2-40B4-BE49-F238E27FC236}">
                <a16:creationId xmlns:a16="http://schemas.microsoft.com/office/drawing/2014/main" id="{B5D8E346-A4CE-4EEE-A6F7-6F233E7990B9}"/>
              </a:ext>
            </a:extLst>
          </p:cNvPr>
          <p:cNvSpPr>
            <a:spLocks noGrp="1"/>
          </p:cNvSpPr>
          <p:nvPr>
            <p:ph type="body" sz="quarter" idx="11" hasCustomPrompt="1"/>
          </p:nvPr>
        </p:nvSpPr>
        <p:spPr>
          <a:xfrm>
            <a:off x="8458200" y="20652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8" name="Group 4">
            <a:extLst>
              <a:ext uri="{FF2B5EF4-FFF2-40B4-BE49-F238E27FC236}">
                <a16:creationId xmlns:a16="http://schemas.microsoft.com/office/drawing/2014/main" id="{8B4F30E0-7DBC-4B8E-9A7C-33AC1B4558C3}"/>
              </a:ext>
            </a:extLst>
          </p:cNvPr>
          <p:cNvGrpSpPr>
            <a:grpSpLocks noChangeAspect="1"/>
          </p:cNvGrpSpPr>
          <p:nvPr userDrawn="1"/>
        </p:nvGrpSpPr>
        <p:grpSpPr bwMode="auto">
          <a:xfrm>
            <a:off x="5786594" y="3086100"/>
            <a:ext cx="10075706" cy="1408112"/>
            <a:chOff x="4208" y="1179"/>
            <a:chExt cx="4372" cy="611"/>
          </a:xfrm>
          <a:solidFill>
            <a:schemeClr val="accent3"/>
          </a:solidFill>
        </p:grpSpPr>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4208" y="1179"/>
              <a:ext cx="83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1" name="Text Placeholder 45">
            <a:extLst>
              <a:ext uri="{FF2B5EF4-FFF2-40B4-BE49-F238E27FC236}">
                <a16:creationId xmlns:a16="http://schemas.microsoft.com/office/drawing/2014/main" id="{37D40D70-B60D-40C7-BF20-D3EFF8080CC0}"/>
              </a:ext>
            </a:extLst>
          </p:cNvPr>
          <p:cNvSpPr>
            <a:spLocks noGrp="1"/>
          </p:cNvSpPr>
          <p:nvPr>
            <p:ph type="body" sz="quarter" idx="12" hasCustomPrompt="1"/>
          </p:nvPr>
        </p:nvSpPr>
        <p:spPr>
          <a:xfrm>
            <a:off x="8013700" y="35511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2" name="Group 4">
            <a:extLst>
              <a:ext uri="{FF2B5EF4-FFF2-40B4-BE49-F238E27FC236}">
                <a16:creationId xmlns:a16="http://schemas.microsoft.com/office/drawing/2014/main" id="{1407DE59-4226-45F7-9EF9-0396F2D012F7}"/>
              </a:ext>
            </a:extLst>
          </p:cNvPr>
          <p:cNvGrpSpPr>
            <a:grpSpLocks noChangeAspect="1"/>
          </p:cNvGrpSpPr>
          <p:nvPr userDrawn="1"/>
        </p:nvGrpSpPr>
        <p:grpSpPr bwMode="auto">
          <a:xfrm>
            <a:off x="5316694" y="4582498"/>
            <a:ext cx="10075706" cy="1408112"/>
            <a:chOff x="4208" y="1179"/>
            <a:chExt cx="4372" cy="611"/>
          </a:xfrm>
          <a:solidFill>
            <a:schemeClr val="accent3"/>
          </a:solidFill>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4208" y="1179"/>
              <a:ext cx="839"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p:ph type="body" sz="quarter" idx="13" hasCustomPrompt="1"/>
          </p:nvPr>
        </p:nvSpPr>
        <p:spPr>
          <a:xfrm>
            <a:off x="7543800" y="5047531"/>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62121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878144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719604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845" t="1798" r="19088" b="9553"/>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773635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380860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521071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239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17554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32012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77527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95098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Corbel" panose="020B0503020204020204" pitchFamily="34" charset="0"/>
                <a:cs typeface="Arial"/>
              </a:defRPr>
            </a:lvl1pPr>
            <a:lvl2pPr>
              <a:defRPr sz="2133">
                <a:solidFill>
                  <a:schemeClr val="bg1"/>
                </a:solidFill>
                <a:latin typeface="Corbel" panose="020B0503020204020204" pitchFamily="34" charset="0"/>
                <a:cs typeface="Arial"/>
              </a:defRPr>
            </a:lvl2pPr>
            <a:lvl3pPr>
              <a:defRPr sz="1867">
                <a:solidFill>
                  <a:schemeClr val="bg1"/>
                </a:solidFill>
                <a:latin typeface="Corbel" panose="020B0503020204020204" pitchFamily="34" charset="0"/>
                <a:cs typeface="Arial"/>
              </a:defRPr>
            </a:lvl3pPr>
            <a:lvl4pPr>
              <a:defRPr sz="1600">
                <a:solidFill>
                  <a:schemeClr val="bg1"/>
                </a:solidFill>
                <a:latin typeface="Corbel" panose="020B0503020204020204" pitchFamily="34" charset="0"/>
                <a:cs typeface="Arial"/>
              </a:defRPr>
            </a:lvl4pPr>
            <a:lvl5pPr>
              <a:defRPr sz="1600">
                <a:solidFill>
                  <a:schemeClr val="bg1"/>
                </a:solidFill>
                <a:latin typeface="Corbel" panose="020B0503020204020204" pitchFamily="34" charset="0"/>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Corbel" panose="020B0503020204020204" pitchFamily="34" charset="0"/>
                <a:cs typeface="Arial"/>
              </a:defRPr>
            </a:lvl1pPr>
          </a:lstStyle>
          <a:p>
            <a:r>
              <a:rPr lang="en-US" dirty="0"/>
              <a:t>Slide Title Goes Here</a:t>
            </a:r>
          </a:p>
        </p:txBody>
      </p:sp>
    </p:spTree>
    <p:extLst>
      <p:ext uri="{BB962C8B-B14F-4D97-AF65-F5344CB8AC3E}">
        <p14:creationId xmlns:p14="http://schemas.microsoft.com/office/powerpoint/2010/main" val="325260405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83758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Body Bullets">
    <p:spTree>
      <p:nvGrpSpPr>
        <p:cNvPr id="1" name=""/>
        <p:cNvGrpSpPr/>
        <p:nvPr/>
      </p:nvGrpSpPr>
      <p:grpSpPr>
        <a:xfrm>
          <a:off x="0" y="0"/>
          <a:ext cx="0" cy="0"/>
          <a:chOff x="0" y="0"/>
          <a:chExt cx="0" cy="0"/>
        </a:xfrm>
      </p:grpSpPr>
      <p:sp>
        <p:nvSpPr>
          <p:cNvPr id="6" name="Title 1"/>
          <p:cNvSpPr>
            <a:spLocks noGrp="1"/>
          </p:cNvSpPr>
          <p:nvPr>
            <p:ph type="title"/>
          </p:nvPr>
        </p:nvSpPr>
        <p:spPr>
          <a:xfrm>
            <a:off x="609759" y="427037"/>
            <a:ext cx="11126511" cy="792163"/>
          </a:xfrm>
          <a:prstGeom prst="rect">
            <a:avLst/>
          </a:prstGeom>
        </p:spPr>
        <p:txBody>
          <a:bodyPr lIns="0" anchor="b"/>
          <a:lstStyle>
            <a:lvl1pPr>
              <a:defRPr sz="3600" cap="none" baseline="0">
                <a:solidFill>
                  <a:schemeClr val="tx1"/>
                </a:solidFill>
              </a:defRPr>
            </a:lvl1pPr>
          </a:lstStyle>
          <a:p>
            <a:r>
              <a:rPr lang="en-US"/>
              <a:t>Click to edit Master title style</a:t>
            </a:r>
          </a:p>
        </p:txBody>
      </p:sp>
      <p:cxnSp>
        <p:nvCxnSpPr>
          <p:cNvPr id="4" name="Straight Connector 3"/>
          <p:cNvCxnSpPr/>
          <p:nvPr userDrawn="1"/>
        </p:nvCxnSpPr>
        <p:spPr>
          <a:xfrm>
            <a:off x="0" y="1219200"/>
            <a:ext cx="122072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p:ph type="body" sz="quarter" idx="14"/>
          </p:nvPr>
        </p:nvSpPr>
        <p:spPr>
          <a:xfrm>
            <a:off x="608169" y="1371600"/>
            <a:ext cx="11128099" cy="4572000"/>
          </a:xfrm>
          <a:prstGeom prst="rect">
            <a:avLst/>
          </a:prstGeom>
        </p:spPr>
        <p:txBody>
          <a:bodyPr lIns="0" tIns="91440">
            <a:normAutofit/>
          </a:bodyPr>
          <a:lstStyle>
            <a:lvl1pPr marL="227008" indent="-227008">
              <a:spcBef>
                <a:spcPts val="0"/>
              </a:spcBef>
              <a:spcAft>
                <a:spcPts val="1200"/>
              </a:spcAft>
              <a:buClr>
                <a:schemeClr val="bg2"/>
              </a:buClr>
              <a:buFont typeface="Webdings" panose="05030102010509060703" pitchFamily="18" charset="2"/>
              <a:buChar char=""/>
              <a:defRPr sz="2801">
                <a:solidFill>
                  <a:schemeClr val="bg2"/>
                </a:solidFill>
              </a:defRPr>
            </a:lvl1pPr>
            <a:lvl2pPr marL="458915" indent="-231840">
              <a:spcBef>
                <a:spcPts val="0"/>
              </a:spcBef>
              <a:spcAft>
                <a:spcPts val="1200"/>
              </a:spcAft>
              <a:defRPr sz="2401">
                <a:solidFill>
                  <a:schemeClr val="bg2"/>
                </a:solidFill>
              </a:defRPr>
            </a:lvl2pPr>
            <a:lvl3pPr marL="913064" indent="-225488">
              <a:spcBef>
                <a:spcPts val="0"/>
              </a:spcBef>
              <a:spcAft>
                <a:spcPts val="1200"/>
              </a:spcAft>
              <a:defRPr sz="1801">
                <a:solidFill>
                  <a:schemeClr val="bg2"/>
                </a:solidFill>
              </a:defRPr>
            </a:lvl3pPr>
            <a:lvl4pPr marL="1256059" indent="-227076">
              <a:spcBef>
                <a:spcPts val="0"/>
              </a:spcBef>
              <a:spcAft>
                <a:spcPts val="1200"/>
              </a:spcAft>
              <a:defRPr sz="1600">
                <a:solidFill>
                  <a:schemeClr val="bg2"/>
                </a:solidFill>
              </a:defRPr>
            </a:lvl4pPr>
            <a:lvl5pPr marL="1600640" indent="-225488">
              <a:spcBef>
                <a:spcPts val="0"/>
              </a:spcBef>
              <a:spcAft>
                <a:spcPts val="1200"/>
              </a:spcAft>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821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ody - Char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smtClean="0"/>
              <a:t>Click to edit Master title style</a:t>
            </a:r>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66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040422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62372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2022471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3845137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766366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2274603576"/>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image" Target="../media/image4.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Lst>
  <p:transition spd="slow">
    <p:fade/>
  </p:transition>
  <p:hf hdr="0" dt="0"/>
  <p:txStyles>
    <p:titleStyle>
      <a:lvl1pPr algn="l" defTabSz="1217978" rtl="0" eaLnBrk="1" fontAlgn="base" hangingPunct="1">
        <a:spcBef>
          <a:spcPct val="0"/>
        </a:spcBef>
        <a:spcAft>
          <a:spcPct val="0"/>
        </a:spcAft>
        <a:defRPr sz="4401" kern="1200">
          <a:solidFill>
            <a:schemeClr val="tx1"/>
          </a:solidFill>
          <a:latin typeface="+mj-lt"/>
          <a:ea typeface="+mj-ea"/>
          <a:cs typeface="+mj-cs"/>
        </a:defRPr>
      </a:lvl1pPr>
      <a:lvl2pPr algn="l" defTabSz="1217978" rtl="0" eaLnBrk="1" fontAlgn="base" hangingPunct="1">
        <a:spcBef>
          <a:spcPct val="0"/>
        </a:spcBef>
        <a:spcAft>
          <a:spcPct val="0"/>
        </a:spcAft>
        <a:defRPr sz="4401">
          <a:solidFill>
            <a:schemeClr val="tx1"/>
          </a:solidFill>
          <a:latin typeface="Corbel" pitchFamily="34" charset="0"/>
        </a:defRPr>
      </a:lvl2pPr>
      <a:lvl3pPr algn="l" defTabSz="1217978" rtl="0" eaLnBrk="1" fontAlgn="base" hangingPunct="1">
        <a:spcBef>
          <a:spcPct val="0"/>
        </a:spcBef>
        <a:spcAft>
          <a:spcPct val="0"/>
        </a:spcAft>
        <a:defRPr sz="4401">
          <a:solidFill>
            <a:schemeClr val="tx1"/>
          </a:solidFill>
          <a:latin typeface="Corbel" pitchFamily="34" charset="0"/>
        </a:defRPr>
      </a:lvl3pPr>
      <a:lvl4pPr algn="l" defTabSz="1217978" rtl="0" eaLnBrk="1" fontAlgn="base" hangingPunct="1">
        <a:spcBef>
          <a:spcPct val="0"/>
        </a:spcBef>
        <a:spcAft>
          <a:spcPct val="0"/>
        </a:spcAft>
        <a:defRPr sz="4401">
          <a:solidFill>
            <a:schemeClr val="tx1"/>
          </a:solidFill>
          <a:latin typeface="Corbel" pitchFamily="34" charset="0"/>
        </a:defRPr>
      </a:lvl4pPr>
      <a:lvl5pPr algn="l" defTabSz="1217978" rtl="0" eaLnBrk="1" fontAlgn="base" hangingPunct="1">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Lst>
  <p:transition spd="slow">
    <p:fade/>
  </p:transition>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1"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856885853"/>
      </p:ext>
    </p:extLst>
  </p:cSld>
  <p:clrMap bg1="lt1" tx1="dk1" bg2="lt2" tx2="dk2" accent1="accent1" accent2="accent2" accent3="accent3" accent4="accent4" accent5="accent5" accent6="accent6" hlink="hlink" folHlink="folHlink"/>
  <p:sldLayoutIdLst>
    <p:sldLayoutId id="2147483962" r:id="rId1"/>
    <p:sldLayoutId id="2147483972" r:id="rId2"/>
    <p:sldLayoutId id="2147483968" r:id="rId3"/>
    <p:sldLayoutId id="2147483969" r:id="rId4"/>
    <p:sldLayoutId id="2147483981" r:id="rId5"/>
    <p:sldLayoutId id="2147483984" r:id="rId6"/>
    <p:sldLayoutId id="2147483976" r:id="rId7"/>
    <p:sldLayoutId id="2147483983" r:id="rId8"/>
    <p:sldLayoutId id="2147483985" r:id="rId9"/>
    <p:sldLayoutId id="2147483977" r:id="rId10"/>
    <p:sldLayoutId id="2147483979" r:id="rId11"/>
    <p:sldLayoutId id="2147483973" r:id="rId12"/>
    <p:sldLayoutId id="2147483980" r:id="rId13"/>
    <p:sldLayoutId id="2147483982" r:id="rId14"/>
    <p:sldLayoutId id="2147483986" r:id="rId15"/>
    <p:sldLayoutId id="2147483987" r:id="rId16"/>
    <p:sldLayoutId id="2147483988" r:id="rId17"/>
    <p:sldLayoutId id="2147483989" r:id="rId18"/>
    <p:sldLayoutId id="2147483971" r:id="rId19"/>
    <p:sldLayoutId id="2147483964" r:id="rId20"/>
    <p:sldLayoutId id="2147483965" r:id="rId21"/>
    <p:sldLayoutId id="2147483961" r:id="rId22"/>
    <p:sldLayoutId id="2147483966" r:id="rId23"/>
    <p:sldLayoutId id="2147483955" r:id="rId24"/>
    <p:sldLayoutId id="2147483963" r:id="rId25"/>
    <p:sldLayoutId id="2147483974" r:id="rId26"/>
    <p:sldLayoutId id="2147483978" r:id="rId27"/>
    <p:sldLayoutId id="2147483991" r:id="rId28"/>
    <p:sldLayoutId id="2147483993" r:id="rId29"/>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21" Type="http://schemas.openxmlformats.org/officeDocument/2006/relationships/slideLayout" Target="../slideLayouts/slideLayout30.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image" Target="../media/image16.png"/><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8.emf"/><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17.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slideLayout" Target="../slideLayouts/slideLayout2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23.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2.jpeg"/><Relationship Id="rId5" Type="http://schemas.openxmlformats.org/officeDocument/2006/relationships/slideLayout" Target="../slideLayouts/slideLayout24.xml"/><Relationship Id="rId4" Type="http://schemas.openxmlformats.org/officeDocument/2006/relationships/tags" Target="../tags/tag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hyperlink" Target="https://www.agileconnection.com/article/how-business-teams-can-embrace-agile-techniques" TargetMode="External"/><Relationship Id="rId2" Type="http://schemas.openxmlformats.org/officeDocument/2006/relationships/hyperlink" Target="https://www.techrepublic.com/article/how-to-apply-agile-practices-with-your-non-tech-team-or-business/" TargetMode="External"/><Relationship Id="rId1" Type="http://schemas.openxmlformats.org/officeDocument/2006/relationships/slideLayout" Target="../slideLayouts/slideLayout24.xml"/><Relationship Id="rId6" Type="http://schemas.openxmlformats.org/officeDocument/2006/relationships/hyperlink" Target="https://www.agileconnection.com/article/what-does-it-mean-have-agile-mindset" TargetMode="External"/><Relationship Id="rId5" Type="http://schemas.openxmlformats.org/officeDocument/2006/relationships/hyperlink" Target="https://hbr.org/video/4846148015001/a-quick-introduction-to-agile-management" TargetMode="External"/><Relationship Id="rId4" Type="http://schemas.openxmlformats.org/officeDocument/2006/relationships/hyperlink" Target="https://hbr.org/2018/05/agile-at-sca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0.e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9.emf"/><Relationship Id="rId2" Type="http://schemas.openxmlformats.org/officeDocument/2006/relationships/tags" Target="../tags/tag2.xml"/><Relationship Id="rId16" Type="http://schemas.openxmlformats.org/officeDocument/2006/relationships/image" Target="../media/image13.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9.xml"/><Relationship Id="rId5" Type="http://schemas.openxmlformats.org/officeDocument/2006/relationships/tags" Target="../tags/tag5.xml"/><Relationship Id="rId15" Type="http://schemas.openxmlformats.org/officeDocument/2006/relationships/image" Target="../media/image12.emf"/><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DB102-A0C5-4380-9811-1FE681BEE175}"/>
              </a:ext>
            </a:extLst>
          </p:cNvPr>
          <p:cNvSpPr>
            <a:spLocks noGrp="1"/>
          </p:cNvSpPr>
          <p:nvPr>
            <p:ph type="ctrTitle"/>
          </p:nvPr>
        </p:nvSpPr>
        <p:spPr/>
        <p:txBody>
          <a:bodyPr/>
          <a:lstStyle/>
          <a:p>
            <a:r>
              <a:rPr lang="en-US" dirty="0"/>
              <a:t>Business Agile 101 </a:t>
            </a:r>
            <a:endParaRPr lang="en-GB" dirty="0"/>
          </a:p>
        </p:txBody>
      </p:sp>
      <p:sp>
        <p:nvSpPr>
          <p:cNvPr id="5" name="Subtitle 4">
            <a:extLst>
              <a:ext uri="{FF2B5EF4-FFF2-40B4-BE49-F238E27FC236}">
                <a16:creationId xmlns:a16="http://schemas.microsoft.com/office/drawing/2014/main" id="{BE2986B8-EF92-4DE4-A6A0-2B0679723F6F}"/>
              </a:ext>
            </a:extLst>
          </p:cNvPr>
          <p:cNvSpPr>
            <a:spLocks noGrp="1"/>
          </p:cNvSpPr>
          <p:nvPr>
            <p:ph type="subTitle" idx="1"/>
          </p:nvPr>
        </p:nvSpPr>
        <p:spPr>
          <a:xfrm>
            <a:off x="4648199" y="3909482"/>
            <a:ext cx="7357533" cy="433918"/>
          </a:xfrm>
        </p:spPr>
        <p:txBody>
          <a:bodyPr/>
          <a:lstStyle/>
          <a:p>
            <a:r>
              <a:rPr lang="en-US" dirty="0" smtClean="0"/>
              <a:t>Learn </a:t>
            </a:r>
            <a:r>
              <a:rPr lang="en-US" dirty="0"/>
              <a:t>the basics of the agile methodology and how you and your team can take steps to apply it to your </a:t>
            </a:r>
            <a:r>
              <a:rPr lang="en-US" dirty="0" smtClean="0"/>
              <a:t>workflow</a:t>
            </a:r>
            <a:endParaRPr lang="en-US" dirty="0"/>
          </a:p>
        </p:txBody>
      </p:sp>
    </p:spTree>
    <p:extLst>
      <p:ext uri="{BB962C8B-B14F-4D97-AF65-F5344CB8AC3E}">
        <p14:creationId xmlns:p14="http://schemas.microsoft.com/office/powerpoint/2010/main" val="205811546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smtClean="0">
                <a:solidFill>
                  <a:srgbClr val="FFFFFF">
                    <a:alpha val="0"/>
                  </a:srgbClr>
                </a:solidFill>
              </a:rPr>
              <a:t>overall_1_131746296556409948 columns_1_131746296556409948 </a:t>
            </a:r>
            <a:endParaRPr lang="en-US" sz="100" dirty="0" err="1" smtClean="0">
              <a:solidFill>
                <a:srgbClr val="FFFFFF">
                  <a:alpha val="0"/>
                </a:srgbClr>
              </a:solidFill>
            </a:endParaRPr>
          </a:p>
        </p:txBody>
      </p:sp>
      <p:cxnSp>
        <p:nvCxnSpPr>
          <p:cNvPr id="21" name="Straight Connector 20"/>
          <p:cNvCxnSpPr/>
          <p:nvPr/>
        </p:nvCxnSpPr>
        <p:spPr bwMode="gray">
          <a:xfrm>
            <a:off x="1120275" y="1383689"/>
            <a:ext cx="3532799"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6921168" y="1383689"/>
            <a:ext cx="3709639"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8395740" y="3155666"/>
            <a:ext cx="2240144"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6431323" y="3155666"/>
            <a:ext cx="1715640"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a:off x="3804819" y="3155666"/>
            <a:ext cx="1944273"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1057391" y="3155666"/>
            <a:ext cx="2056170"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093558" y="1234283"/>
            <a:ext cx="1364859" cy="298813"/>
          </a:xfrm>
          <a:prstGeom prst="rect">
            <a:avLst/>
          </a:prstGeom>
          <a:solidFill>
            <a:schemeClr val="bg1"/>
          </a:solidFill>
        </p:spPr>
        <p:txBody>
          <a:bodyPr wrap="none" lIns="43407" rIns="43407" rtlCol="0">
            <a:spAutoFit/>
          </a:bodyPr>
          <a:lstStyle/>
          <a:p>
            <a:pPr marL="0" marR="0" lvl="0" indent="0" algn="ctr" defTabSz="868052" rtl="0" eaLnBrk="1" fontAlgn="auto" latinLnBrk="0" hangingPunct="1">
              <a:lnSpc>
                <a:spcPct val="100000"/>
              </a:lnSpc>
              <a:spcBef>
                <a:spcPts val="120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Daily Standup</a:t>
            </a:r>
            <a:endParaRPr kumimoji="0" lang="en-US"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2469122" y="1234283"/>
            <a:ext cx="835106" cy="298813"/>
          </a:xfrm>
          <a:prstGeom prst="rect">
            <a:avLst/>
          </a:prstGeom>
          <a:solidFill>
            <a:schemeClr val="bg1"/>
          </a:solidFill>
        </p:spPr>
        <p:txBody>
          <a:bodyPr wrap="none" lIns="43407" rIns="43407"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Backlog</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1387126" y="3006260"/>
            <a:ext cx="1503278" cy="298813"/>
          </a:xfrm>
          <a:prstGeom prst="rect">
            <a:avLst/>
          </a:prstGeom>
          <a:solidFill>
            <a:schemeClr val="bg1"/>
          </a:solidFill>
        </p:spPr>
        <p:txBody>
          <a:bodyPr wrap="none" lIns="43407" rIns="43407"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Sprint Planning</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8837654" y="3006260"/>
            <a:ext cx="1356314" cy="298813"/>
          </a:xfrm>
          <a:prstGeom prst="rect">
            <a:avLst/>
          </a:prstGeom>
          <a:solidFill>
            <a:schemeClr val="bg1"/>
          </a:solidFill>
        </p:spPr>
        <p:txBody>
          <a:bodyPr wrap="none" lIns="43407" rIns="43407"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Sprint Review</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TextBox 30"/>
          <p:cNvSpPr txBox="1"/>
          <p:nvPr/>
        </p:nvSpPr>
        <p:spPr>
          <a:xfrm>
            <a:off x="4161803" y="3006260"/>
            <a:ext cx="1472519" cy="298813"/>
          </a:xfrm>
          <a:prstGeom prst="rect">
            <a:avLst/>
          </a:prstGeom>
          <a:solidFill>
            <a:schemeClr val="bg1"/>
          </a:solidFill>
        </p:spPr>
        <p:txBody>
          <a:bodyPr wrap="none" lIns="43407" rIns="43407" rtlCol="0">
            <a:sp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1-4 week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Sprint</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6843602" y="2900561"/>
            <a:ext cx="983778" cy="507981"/>
          </a:xfrm>
          <a:prstGeom prst="rect">
            <a:avLst/>
          </a:prstGeom>
          <a:solidFill>
            <a:schemeClr val="bg1"/>
          </a:solidFill>
        </p:spPr>
        <p:txBody>
          <a:bodyPr wrap="none" lIns="43407" rIns="43407"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Working</a:t>
            </a:r>
            <a:b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Prototype</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btfpBulletedList765792"/>
          <p:cNvSpPr txBox="1"/>
          <p:nvPr>
            <p:custDataLst>
              <p:tags r:id="rId1"/>
            </p:custDataLst>
          </p:nvPr>
        </p:nvSpPr>
        <p:spPr bwMode="gray">
          <a:xfrm>
            <a:off x="2055651" y="1478415"/>
            <a:ext cx="2443317" cy="862439"/>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Arial"/>
                <a:ea typeface="+mn-ea"/>
                <a:cs typeface="+mn-cs"/>
              </a:rPr>
              <a:t>Ruthlessly rank-ordered list of potential initiatives</a:t>
            </a:r>
            <a:endParaRPr kumimoji="0" lang="en-US" sz="1200" b="0" i="0" u="none" strike="noStrike" kern="1200" cap="none" spc="0" normalizeH="0" baseline="0" noProof="0" dirty="0" smtClean="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600"/>
              </a:spcBef>
              <a:spcAft>
                <a:spcPts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Detailed planning only for </a:t>
            </a:r>
            <a:br>
              <a:rPr kumimoji="0" lang="en-US" sz="1200" b="0" i="0" u="none" strike="noStrike" kern="1200" cap="none" spc="0" normalizeH="0" baseline="0" noProof="0" dirty="0" smtClean="0">
                <a:ln>
                  <a:noFill/>
                </a:ln>
                <a:solidFill>
                  <a:srgbClr val="000000"/>
                </a:solidFill>
                <a:effectLst/>
                <a:uLnTx/>
                <a:uFillTx/>
                <a:latin typeface="Arial"/>
                <a:ea typeface="+mn-ea"/>
                <a:cs typeface="+mn-cs"/>
              </a:rPr>
            </a:br>
            <a:r>
              <a:rPr kumimoji="0" lang="en-US" sz="1200" b="0" i="0" u="none" strike="noStrike" kern="1200" cap="none" spc="0" normalizeH="0" baseline="0" noProof="0" dirty="0" smtClean="0">
                <a:ln>
                  <a:noFill/>
                </a:ln>
                <a:solidFill>
                  <a:srgbClr val="000000"/>
                </a:solidFill>
                <a:effectLst/>
                <a:uLnTx/>
                <a:uFillTx/>
                <a:latin typeface="Arial"/>
                <a:ea typeface="+mn-ea"/>
                <a:cs typeface="+mn-cs"/>
              </a:rPr>
              <a:t>initiatives at top of backlog</a:t>
            </a:r>
          </a:p>
        </p:txBody>
      </p:sp>
      <p:sp>
        <p:nvSpPr>
          <p:cNvPr id="34" name="Rectangle 33"/>
          <p:cNvSpPr/>
          <p:nvPr/>
        </p:nvSpPr>
        <p:spPr>
          <a:xfrm>
            <a:off x="1241712" y="1455858"/>
            <a:ext cx="751136" cy="136816"/>
          </a:xfrm>
          <a:prstGeom prst="rect">
            <a:avLst/>
          </a:prstGeom>
          <a:solidFill>
            <a:srgbClr val="FFFFFF"/>
          </a:solidFill>
          <a:ln w="9525" cap="flat" cmpd="sng" algn="ctr">
            <a:solidFill>
              <a:srgbClr val="1A6698"/>
            </a:solidFill>
            <a:prstDash val="solid"/>
            <a:round/>
            <a:headEnd type="none" w="med" len="med"/>
            <a:tailEnd type="none" w="med" len="med"/>
          </a:ln>
          <a:effectLst/>
        </p:spPr>
        <p:txBody>
          <a:bodyPr wrap="square" lIns="34180" tIns="34180" rIns="34180" bIns="34180" rtlCol="0" anchor="ctr"/>
          <a:lstStyle/>
          <a:p>
            <a:pPr marL="0" marR="0" lvl="0" indent="0" algn="l" defTabSz="868052" rtl="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smtClean="0">
                <a:ln>
                  <a:noFill/>
                </a:ln>
                <a:solidFill>
                  <a:srgbClr val="1A6698"/>
                </a:solidFill>
                <a:effectLst/>
                <a:uLnTx/>
                <a:uFillTx/>
                <a:latin typeface="Arial"/>
                <a:ea typeface="+mn-ea"/>
                <a:cs typeface="Arial" panose="020B0604020202020204" pitchFamily="34" charset="0"/>
              </a:rPr>
              <a:t>1. Idea A</a:t>
            </a:r>
            <a:endParaRPr kumimoji="0" lang="en-US" sz="900" b="0" i="0" u="none" strike="noStrike" kern="0" cap="none" spc="0" normalizeH="0" baseline="0" noProof="0" dirty="0">
              <a:ln>
                <a:noFill/>
              </a:ln>
              <a:solidFill>
                <a:srgbClr val="1A6698"/>
              </a:solidFill>
              <a:effectLst/>
              <a:uLnTx/>
              <a:uFillTx/>
              <a:latin typeface="Arial"/>
              <a:ea typeface="+mn-ea"/>
              <a:cs typeface="Arial" panose="020B0604020202020204" pitchFamily="34" charset="0"/>
            </a:endParaRPr>
          </a:p>
        </p:txBody>
      </p:sp>
      <p:sp>
        <p:nvSpPr>
          <p:cNvPr id="35" name="Rectangle 34"/>
          <p:cNvSpPr/>
          <p:nvPr/>
        </p:nvSpPr>
        <p:spPr>
          <a:xfrm>
            <a:off x="1241712" y="1623474"/>
            <a:ext cx="751136" cy="136816"/>
          </a:xfrm>
          <a:prstGeom prst="rect">
            <a:avLst/>
          </a:prstGeom>
          <a:solidFill>
            <a:srgbClr val="FFFFFF"/>
          </a:solidFill>
          <a:ln w="9525" cap="flat" cmpd="sng" algn="ctr">
            <a:solidFill>
              <a:srgbClr val="5C5C5C"/>
            </a:solidFill>
            <a:prstDash val="solid"/>
            <a:round/>
            <a:headEnd type="none" w="med" len="med"/>
            <a:tailEnd type="none" w="med" len="med"/>
          </a:ln>
          <a:effectLst/>
        </p:spPr>
        <p:txBody>
          <a:bodyPr wrap="square" lIns="34180" tIns="34180" rIns="34180" bIns="34180" rtlCol="0" anchor="ctr"/>
          <a:lstStyle/>
          <a:p>
            <a:pPr marL="0" marR="0" lvl="0" indent="0" algn="l" defTabSz="868052" rtl="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smtClean="0">
                <a:ln>
                  <a:noFill/>
                </a:ln>
                <a:solidFill>
                  <a:srgbClr val="5C5C5C"/>
                </a:solidFill>
                <a:effectLst/>
                <a:uLnTx/>
                <a:uFillTx/>
                <a:latin typeface="Arial"/>
                <a:ea typeface="+mn-ea"/>
                <a:cs typeface="Arial" panose="020B0604020202020204" pitchFamily="34" charset="0"/>
              </a:rPr>
              <a:t>2. Idea B</a:t>
            </a:r>
            <a:endParaRPr kumimoji="0" lang="en-US" sz="900" b="0" i="0" u="none" strike="noStrike" kern="0" cap="none" spc="0" normalizeH="0" baseline="0" noProof="0" dirty="0">
              <a:ln>
                <a:noFill/>
              </a:ln>
              <a:solidFill>
                <a:srgbClr val="5C5C5C"/>
              </a:solidFill>
              <a:effectLst/>
              <a:uLnTx/>
              <a:uFillTx/>
              <a:latin typeface="Arial"/>
              <a:ea typeface="+mn-ea"/>
              <a:cs typeface="Arial" panose="020B0604020202020204" pitchFamily="34" charset="0"/>
            </a:endParaRPr>
          </a:p>
        </p:txBody>
      </p:sp>
      <p:sp>
        <p:nvSpPr>
          <p:cNvPr id="36" name="Rectangle 35"/>
          <p:cNvSpPr/>
          <p:nvPr/>
        </p:nvSpPr>
        <p:spPr>
          <a:xfrm>
            <a:off x="1241712" y="1791090"/>
            <a:ext cx="751136" cy="136816"/>
          </a:xfrm>
          <a:prstGeom prst="rect">
            <a:avLst/>
          </a:prstGeom>
          <a:solidFill>
            <a:srgbClr val="FFFFFF"/>
          </a:solidFill>
          <a:ln w="9525" cap="flat" cmpd="sng" algn="ctr">
            <a:solidFill>
              <a:srgbClr val="5C5C5C"/>
            </a:solidFill>
            <a:prstDash val="solid"/>
            <a:round/>
            <a:headEnd type="none" w="med" len="med"/>
            <a:tailEnd type="none" w="med" len="med"/>
          </a:ln>
          <a:effectLst/>
        </p:spPr>
        <p:txBody>
          <a:bodyPr wrap="square" lIns="34180" tIns="34180" rIns="34180" bIns="34180" rtlCol="0" anchor="ctr"/>
          <a:lstStyle/>
          <a:p>
            <a:pPr marL="0" marR="0" lvl="0" indent="0" algn="l" defTabSz="868052" rtl="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smtClean="0">
                <a:ln>
                  <a:noFill/>
                </a:ln>
                <a:solidFill>
                  <a:srgbClr val="5C5C5C"/>
                </a:solidFill>
                <a:effectLst/>
                <a:uLnTx/>
                <a:uFillTx/>
                <a:latin typeface="Arial"/>
                <a:ea typeface="+mn-ea"/>
                <a:cs typeface="Arial" panose="020B0604020202020204" pitchFamily="34" charset="0"/>
              </a:rPr>
              <a:t>3. Idea C</a:t>
            </a:r>
            <a:endParaRPr kumimoji="0" lang="en-US" sz="900" b="0" i="0" u="none" strike="noStrike" kern="0" cap="none" spc="0" normalizeH="0" baseline="0" noProof="0" dirty="0">
              <a:ln>
                <a:noFill/>
              </a:ln>
              <a:solidFill>
                <a:srgbClr val="5C5C5C"/>
              </a:solidFill>
              <a:effectLst/>
              <a:uLnTx/>
              <a:uFillTx/>
              <a:latin typeface="Arial"/>
              <a:ea typeface="+mn-ea"/>
              <a:cs typeface="Arial" panose="020B0604020202020204" pitchFamily="34" charset="0"/>
            </a:endParaRPr>
          </a:p>
        </p:txBody>
      </p:sp>
      <p:sp>
        <p:nvSpPr>
          <p:cNvPr id="37" name="Rectangle 36"/>
          <p:cNvSpPr/>
          <p:nvPr/>
        </p:nvSpPr>
        <p:spPr>
          <a:xfrm>
            <a:off x="1241033" y="1959150"/>
            <a:ext cx="751136" cy="136816"/>
          </a:xfrm>
          <a:prstGeom prst="rect">
            <a:avLst/>
          </a:prstGeom>
          <a:solidFill>
            <a:srgbClr val="FFFFFF"/>
          </a:solidFill>
          <a:ln w="9525" cap="flat" cmpd="sng" algn="ctr">
            <a:solidFill>
              <a:srgbClr val="5C5C5C"/>
            </a:solidFill>
            <a:prstDash val="solid"/>
            <a:round/>
            <a:headEnd type="none" w="med" len="med"/>
            <a:tailEnd type="none" w="med" len="med"/>
          </a:ln>
          <a:effectLst/>
        </p:spPr>
        <p:txBody>
          <a:bodyPr wrap="square" lIns="34180" tIns="34180" rIns="34180" bIns="34180" rtlCol="0" anchor="ctr"/>
          <a:lstStyle/>
          <a:p>
            <a:pPr marL="0" marR="0" lvl="0" indent="0" algn="l" defTabSz="868052" rtl="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smtClean="0">
                <a:ln>
                  <a:noFill/>
                </a:ln>
                <a:solidFill>
                  <a:srgbClr val="5C5C5C"/>
                </a:solidFill>
                <a:effectLst/>
                <a:uLnTx/>
                <a:uFillTx/>
                <a:latin typeface="Arial"/>
                <a:ea typeface="+mn-ea"/>
                <a:cs typeface="Arial" panose="020B0604020202020204" pitchFamily="34" charset="0"/>
              </a:rPr>
              <a:t>4. Idea D</a:t>
            </a:r>
            <a:endParaRPr kumimoji="0" lang="en-US" sz="900" b="0" i="0" u="none" strike="noStrike" kern="0" cap="none" spc="0" normalizeH="0" baseline="0" noProof="0" dirty="0">
              <a:ln>
                <a:noFill/>
              </a:ln>
              <a:solidFill>
                <a:srgbClr val="5C5C5C"/>
              </a:solidFill>
              <a:effectLst/>
              <a:uLnTx/>
              <a:uFillTx/>
              <a:latin typeface="Arial"/>
              <a:ea typeface="+mn-ea"/>
              <a:cs typeface="Arial" panose="020B0604020202020204" pitchFamily="34" charset="0"/>
            </a:endParaRPr>
          </a:p>
        </p:txBody>
      </p:sp>
      <p:sp>
        <p:nvSpPr>
          <p:cNvPr id="38" name="Rectangle 37"/>
          <p:cNvSpPr/>
          <p:nvPr/>
        </p:nvSpPr>
        <p:spPr>
          <a:xfrm>
            <a:off x="1241033" y="2126767"/>
            <a:ext cx="751136" cy="127456"/>
          </a:xfrm>
          <a:prstGeom prst="rect">
            <a:avLst/>
          </a:prstGeom>
          <a:solidFill>
            <a:srgbClr val="FFFFFF"/>
          </a:solidFill>
          <a:ln w="9525" cap="flat" cmpd="sng" algn="ctr">
            <a:solidFill>
              <a:srgbClr val="5C5C5C"/>
            </a:solidFill>
            <a:prstDash val="solid"/>
            <a:round/>
            <a:headEnd type="none" w="med" len="med"/>
            <a:tailEnd type="none" w="med" len="med"/>
          </a:ln>
          <a:effectLst/>
        </p:spPr>
        <p:txBody>
          <a:bodyPr wrap="square" lIns="34180" tIns="34180" rIns="34180" bIns="34180" rtlCol="0" anchor="ct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US" sz="1100" b="0" i="0" u="none" strike="noStrike" kern="0" cap="none" spc="0" normalizeH="0" baseline="0" noProof="0" dirty="0">
              <a:ln>
                <a:noFill/>
              </a:ln>
              <a:solidFill>
                <a:srgbClr val="5C5C5C"/>
              </a:solidFill>
              <a:effectLst/>
              <a:uLnTx/>
              <a:uFillTx/>
              <a:latin typeface="Arial"/>
              <a:ea typeface="+mn-ea"/>
              <a:cs typeface="Arial" panose="020B0604020202020204" pitchFamily="34" charset="0"/>
            </a:endParaRPr>
          </a:p>
        </p:txBody>
      </p:sp>
      <p:sp>
        <p:nvSpPr>
          <p:cNvPr id="39" name="Rectangle 38"/>
          <p:cNvSpPr/>
          <p:nvPr/>
        </p:nvSpPr>
        <p:spPr>
          <a:xfrm>
            <a:off x="1241033" y="2285022"/>
            <a:ext cx="751136" cy="127456"/>
          </a:xfrm>
          <a:prstGeom prst="rect">
            <a:avLst/>
          </a:prstGeom>
          <a:solidFill>
            <a:srgbClr val="FFFFFF"/>
          </a:solidFill>
          <a:ln w="9525" cap="flat" cmpd="sng" algn="ctr">
            <a:solidFill>
              <a:srgbClr val="5C5C5C"/>
            </a:solidFill>
            <a:prstDash val="solid"/>
            <a:round/>
            <a:headEnd type="none" w="med" len="med"/>
            <a:tailEnd type="none" w="med" len="med"/>
          </a:ln>
          <a:effectLst/>
        </p:spPr>
        <p:txBody>
          <a:bodyPr wrap="square" lIns="34180" tIns="34180" rIns="34180" bIns="34180" rtlCol="0" anchor="ct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US" sz="1100" b="0" i="0" u="none" strike="noStrike" kern="0" cap="none" spc="0" normalizeH="0" baseline="0" noProof="0" dirty="0">
              <a:ln>
                <a:noFill/>
              </a:ln>
              <a:solidFill>
                <a:srgbClr val="5C5C5C"/>
              </a:solidFill>
              <a:effectLst/>
              <a:uLnTx/>
              <a:uFillTx/>
              <a:latin typeface="Arial"/>
              <a:ea typeface="+mn-ea"/>
              <a:cs typeface="Arial" panose="020B0604020202020204" pitchFamily="34" charset="0"/>
            </a:endParaRPr>
          </a:p>
        </p:txBody>
      </p:sp>
      <p:sp>
        <p:nvSpPr>
          <p:cNvPr id="40" name="Rectangle 39"/>
          <p:cNvSpPr/>
          <p:nvPr/>
        </p:nvSpPr>
        <p:spPr>
          <a:xfrm>
            <a:off x="1241033" y="2120450"/>
            <a:ext cx="751136" cy="127456"/>
          </a:xfrm>
          <a:prstGeom prst="rect">
            <a:avLst/>
          </a:prstGeom>
          <a:solidFill>
            <a:srgbClr val="FFFFFF"/>
          </a:solidFill>
          <a:ln w="9525" cap="flat" cmpd="sng" algn="ctr">
            <a:solidFill>
              <a:srgbClr val="5C5C5C"/>
            </a:solidFill>
            <a:prstDash val="solid"/>
            <a:round/>
            <a:headEnd type="none" w="med" len="med"/>
            <a:tailEnd type="none" w="med" len="med"/>
          </a:ln>
          <a:effectLst/>
        </p:spPr>
        <p:txBody>
          <a:bodyPr wrap="square" lIns="34180" tIns="34180" rIns="34180" bIns="34180" rtlCol="0" anchor="ct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US" sz="1100" b="0" i="0" u="none" strike="noStrike" kern="0" cap="none" spc="0" normalizeH="0" baseline="0" noProof="0" dirty="0">
              <a:ln>
                <a:noFill/>
              </a:ln>
              <a:solidFill>
                <a:srgbClr val="5C5C5C"/>
              </a:solidFill>
              <a:effectLst/>
              <a:uLnTx/>
              <a:uFillTx/>
              <a:latin typeface="Arial"/>
              <a:ea typeface="+mn-ea"/>
              <a:cs typeface="Arial" panose="020B0604020202020204" pitchFamily="34" charset="0"/>
            </a:endParaRPr>
          </a:p>
        </p:txBody>
      </p:sp>
      <p:sp>
        <p:nvSpPr>
          <p:cNvPr id="41" name="btfpBulletedList689231"/>
          <p:cNvSpPr txBox="1"/>
          <p:nvPr>
            <p:custDataLst>
              <p:tags r:id="rId2"/>
            </p:custDataLst>
          </p:nvPr>
        </p:nvSpPr>
        <p:spPr bwMode="gray">
          <a:xfrm>
            <a:off x="1079296" y="3313251"/>
            <a:ext cx="1949591" cy="787736"/>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Arial"/>
                <a:ea typeface="+mn-ea"/>
                <a:cs typeface="+mn-cs"/>
              </a:rPr>
              <a:t>Team aligns on sprint goal and decides </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what it can commit to deliver by end of sprint </a:t>
            </a:r>
          </a:p>
        </p:txBody>
      </p:sp>
      <p:grpSp>
        <p:nvGrpSpPr>
          <p:cNvPr id="42" name="Group 41"/>
          <p:cNvGrpSpPr/>
          <p:nvPr/>
        </p:nvGrpSpPr>
        <p:grpSpPr>
          <a:xfrm>
            <a:off x="3280996" y="1630528"/>
            <a:ext cx="3641542" cy="3569334"/>
            <a:chOff x="4962601" y="1838495"/>
            <a:chExt cx="3415922" cy="3676409"/>
          </a:xfrm>
        </p:grpSpPr>
        <p:sp>
          <p:nvSpPr>
            <p:cNvPr id="43" name="Right Arrow 42"/>
            <p:cNvSpPr/>
            <p:nvPr/>
          </p:nvSpPr>
          <p:spPr>
            <a:xfrm>
              <a:off x="4962601" y="4818129"/>
              <a:ext cx="3415922" cy="696775"/>
            </a:xfrm>
            <a:prstGeom prst="rightArrow">
              <a:avLst/>
            </a:prstGeom>
            <a:solidFill>
              <a:srgbClr val="00B1E2"/>
            </a:solidFill>
            <a:ln w="9525" cap="flat" cmpd="sng" algn="ctr">
              <a:solidFill>
                <a:srgbClr val="00B1E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25898" tIns="25898" rIns="25898" bIns="25898"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044" b="0"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44" name="Block Arc 43"/>
            <p:cNvSpPr/>
            <p:nvPr/>
          </p:nvSpPr>
          <p:spPr>
            <a:xfrm>
              <a:off x="5013537" y="2524667"/>
              <a:ext cx="2775380" cy="2775379"/>
            </a:xfrm>
            <a:prstGeom prst="blockArc">
              <a:avLst>
                <a:gd name="adj1" fmla="val 9337582"/>
                <a:gd name="adj2" fmla="val 5893103"/>
                <a:gd name="adj3" fmla="val 10021"/>
              </a:avLst>
            </a:prstGeom>
            <a:solidFill>
              <a:srgbClr val="00B1E2"/>
            </a:solidFill>
            <a:ln w="9525" cap="flat" cmpd="sng" algn="ctr">
              <a:solidFill>
                <a:srgbClr val="00B1E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25898" tIns="25898" rIns="25898" bIns="25898"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044" b="0"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45" name="Block Arc 44"/>
            <p:cNvSpPr/>
            <p:nvPr/>
          </p:nvSpPr>
          <p:spPr>
            <a:xfrm rot="6278334" flipH="1">
              <a:off x="6502767" y="1870443"/>
              <a:ext cx="1475900" cy="1412003"/>
            </a:xfrm>
            <a:prstGeom prst="blockArc">
              <a:avLst>
                <a:gd name="adj1" fmla="val 16457331"/>
                <a:gd name="adj2" fmla="val 6555896"/>
                <a:gd name="adj3" fmla="val 13976"/>
              </a:avLst>
            </a:prstGeom>
            <a:solidFill>
              <a:srgbClr val="00B1E2"/>
            </a:solidFill>
            <a:ln w="9525" cap="flat" cmpd="sng" algn="ctr">
              <a:solidFill>
                <a:srgbClr val="00B1E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25898" tIns="25898" rIns="25898" bIns="25898"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044" b="0"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46" name="Isosceles Triangle 45"/>
            <p:cNvSpPr/>
            <p:nvPr/>
          </p:nvSpPr>
          <p:spPr>
            <a:xfrm rot="9499467">
              <a:off x="5058264" y="4310267"/>
              <a:ext cx="494099" cy="501318"/>
            </a:xfrm>
            <a:prstGeom prst="triangle">
              <a:avLst/>
            </a:prstGeom>
            <a:solidFill>
              <a:srgbClr val="00B1E2"/>
            </a:solidFill>
            <a:ln w="9525" cap="flat" cmpd="sng" algn="ctr">
              <a:solidFill>
                <a:srgbClr val="00B1E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25898" tIns="25898" rIns="25898" bIns="25898"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044" b="0"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endParaRPr>
            </a:p>
          </p:txBody>
        </p:sp>
        <p:sp>
          <p:nvSpPr>
            <p:cNvPr id="47" name="Isosceles Triangle 46"/>
            <p:cNvSpPr/>
            <p:nvPr/>
          </p:nvSpPr>
          <p:spPr>
            <a:xfrm rot="12339625">
              <a:off x="7579513" y="2598978"/>
              <a:ext cx="413951" cy="414587"/>
            </a:xfrm>
            <a:prstGeom prst="triangle">
              <a:avLst/>
            </a:prstGeom>
            <a:solidFill>
              <a:srgbClr val="00B1E2"/>
            </a:solidFill>
            <a:ln w="9525" cap="flat" cmpd="sng" algn="ctr">
              <a:solidFill>
                <a:srgbClr val="00B1E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25898" tIns="25898" rIns="25898" bIns="25898"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US" sz="1044" b="0"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endParaRPr>
            </a:p>
          </p:txBody>
        </p:sp>
      </p:grpSp>
      <p:grpSp>
        <p:nvGrpSpPr>
          <p:cNvPr id="48" name="Group 47"/>
          <p:cNvGrpSpPr/>
          <p:nvPr>
            <p:custDataLst>
              <p:tags r:id="rId3"/>
            </p:custDataLst>
          </p:nvPr>
        </p:nvGrpSpPr>
        <p:grpSpPr>
          <a:xfrm>
            <a:off x="7093981" y="1397575"/>
            <a:ext cx="827931" cy="770311"/>
            <a:chOff x="10861479" y="1799398"/>
            <a:chExt cx="776635" cy="736270"/>
          </a:xfrm>
        </p:grpSpPr>
        <p:sp>
          <p:nvSpPr>
            <p:cNvPr id="49" name="Oval 48"/>
            <p:cNvSpPr/>
            <p:nvPr/>
          </p:nvSpPr>
          <p:spPr bwMode="gray">
            <a:xfrm>
              <a:off x="10881661" y="1799398"/>
              <a:ext cx="736270" cy="73627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err="1" smtClean="0">
                <a:ln>
                  <a:noFill/>
                </a:ln>
                <a:solidFill>
                  <a:srgbClr val="000000"/>
                </a:solidFill>
                <a:effectLst/>
                <a:uLnTx/>
                <a:uFillTx/>
                <a:latin typeface="Arial"/>
                <a:ea typeface="+mn-ea"/>
                <a:cs typeface="+mn-cs"/>
              </a:endParaRPr>
            </a:p>
          </p:txBody>
        </p:sp>
        <p:grpSp>
          <p:nvGrpSpPr>
            <p:cNvPr id="50" name="Group 49"/>
            <p:cNvGrpSpPr/>
            <p:nvPr/>
          </p:nvGrpSpPr>
          <p:grpSpPr>
            <a:xfrm>
              <a:off x="10861479" y="1837778"/>
              <a:ext cx="776635" cy="659510"/>
              <a:chOff x="9768949" y="1270000"/>
              <a:chExt cx="776635" cy="659510"/>
            </a:xfrm>
          </p:grpSpPr>
          <p:sp>
            <p:nvSpPr>
              <p:cNvPr id="51" name="Oval 53"/>
              <p:cNvSpPr>
                <a:spLocks noChangeArrowheads="1"/>
              </p:cNvSpPr>
              <p:nvPr/>
            </p:nvSpPr>
            <p:spPr bwMode="auto">
              <a:xfrm>
                <a:off x="10218931" y="1270000"/>
                <a:ext cx="80266" cy="60155"/>
              </a:xfrm>
              <a:prstGeom prst="ellipse">
                <a:avLst/>
              </a:pr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2" name="Oval 5"/>
              <p:cNvSpPr>
                <a:spLocks noChangeArrowheads="1"/>
              </p:cNvSpPr>
              <p:nvPr/>
            </p:nvSpPr>
            <p:spPr bwMode="auto">
              <a:xfrm>
                <a:off x="10005203" y="1288789"/>
                <a:ext cx="80266" cy="60155"/>
              </a:xfrm>
              <a:prstGeom prst="ellipse">
                <a:avLst/>
              </a:pr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3" name="Freeform 6"/>
              <p:cNvSpPr>
                <a:spLocks/>
              </p:cNvSpPr>
              <p:nvPr/>
            </p:nvSpPr>
            <p:spPr bwMode="auto">
              <a:xfrm>
                <a:off x="9940403" y="1358876"/>
                <a:ext cx="210606" cy="267658"/>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4" name="Oval 51"/>
              <p:cNvSpPr>
                <a:spLocks noChangeArrowheads="1"/>
              </p:cNvSpPr>
              <p:nvPr/>
            </p:nvSpPr>
            <p:spPr bwMode="auto">
              <a:xfrm>
                <a:off x="9833752" y="1427363"/>
                <a:ext cx="80267" cy="60155"/>
              </a:xfrm>
              <a:prstGeom prst="ellipse">
                <a:avLst/>
              </a:prstGeom>
              <a:solidFill>
                <a:srgbClr val="1A6698"/>
              </a:solidFill>
              <a:ln w="9525" cap="flat" cmpd="sng" algn="ctr">
                <a:solidFill>
                  <a:srgbClr val="1A6698"/>
                </a:solidFill>
                <a:prstDash val="solid"/>
                <a:round/>
                <a:headEnd type="none" w="med" len="med"/>
                <a:tailEnd type="none" w="med" len="me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5" name="Freeform 62"/>
              <p:cNvSpPr>
                <a:spLocks/>
              </p:cNvSpPr>
              <p:nvPr/>
            </p:nvSpPr>
            <p:spPr bwMode="auto">
              <a:xfrm>
                <a:off x="9768949" y="1497450"/>
                <a:ext cx="210606" cy="267658"/>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rgbClr val="1A6698"/>
              </a:solidFill>
              <a:ln w="9525" cap="flat" cmpd="sng" algn="ctr">
                <a:solidFill>
                  <a:srgbClr val="1A6698"/>
                </a:solidFill>
                <a:prstDash val="solid"/>
                <a:round/>
                <a:headEnd type="none" w="med" len="med"/>
                <a:tailEnd type="none" w="med" len="me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6" name="Freeform 64"/>
              <p:cNvSpPr>
                <a:spLocks/>
              </p:cNvSpPr>
              <p:nvPr/>
            </p:nvSpPr>
            <p:spPr bwMode="auto">
              <a:xfrm>
                <a:off x="10154131" y="1340087"/>
                <a:ext cx="210606" cy="267658"/>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7" name="Oval 55"/>
              <p:cNvSpPr>
                <a:spLocks noChangeArrowheads="1"/>
              </p:cNvSpPr>
              <p:nvPr/>
            </p:nvSpPr>
            <p:spPr bwMode="auto">
              <a:xfrm>
                <a:off x="10399779" y="1349053"/>
                <a:ext cx="80266" cy="60155"/>
              </a:xfrm>
              <a:prstGeom prst="ellipse">
                <a:avLst/>
              </a:prstGeom>
              <a:solidFill>
                <a:sysClr val="windowText" lastClr="000000"/>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8" name="Freeform 66"/>
              <p:cNvSpPr>
                <a:spLocks/>
              </p:cNvSpPr>
              <p:nvPr/>
            </p:nvSpPr>
            <p:spPr bwMode="auto">
              <a:xfrm>
                <a:off x="10334978" y="1419141"/>
                <a:ext cx="210606" cy="267658"/>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ysClr val="windowText" lastClr="000000"/>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9" name="Oval 57"/>
              <p:cNvSpPr>
                <a:spLocks noChangeArrowheads="1"/>
              </p:cNvSpPr>
              <p:nvPr/>
            </p:nvSpPr>
            <p:spPr bwMode="auto">
              <a:xfrm>
                <a:off x="9962927" y="1591764"/>
                <a:ext cx="80266" cy="60154"/>
              </a:xfrm>
              <a:prstGeom prst="ellipse">
                <a:avLst/>
              </a:pr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0" name="Freeform 68"/>
              <p:cNvSpPr>
                <a:spLocks/>
              </p:cNvSpPr>
              <p:nvPr/>
            </p:nvSpPr>
            <p:spPr bwMode="auto">
              <a:xfrm>
                <a:off x="9898126" y="1661852"/>
                <a:ext cx="210606" cy="267658"/>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1" name="Oval 59"/>
              <p:cNvSpPr>
                <a:spLocks noChangeArrowheads="1"/>
              </p:cNvSpPr>
              <p:nvPr/>
            </p:nvSpPr>
            <p:spPr bwMode="auto">
              <a:xfrm>
                <a:off x="10171957" y="1582370"/>
                <a:ext cx="80266" cy="60154"/>
              </a:xfrm>
              <a:prstGeom prst="ellipse">
                <a:avLst/>
              </a:pr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2" name="Freeform 610"/>
              <p:cNvSpPr>
                <a:spLocks/>
              </p:cNvSpPr>
              <p:nvPr/>
            </p:nvSpPr>
            <p:spPr bwMode="auto">
              <a:xfrm>
                <a:off x="10107157" y="1652457"/>
                <a:ext cx="210606" cy="267658"/>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3" name="Oval 511"/>
              <p:cNvSpPr>
                <a:spLocks noChangeArrowheads="1"/>
              </p:cNvSpPr>
              <p:nvPr/>
            </p:nvSpPr>
            <p:spPr bwMode="auto">
              <a:xfrm>
                <a:off x="10352805" y="1550037"/>
                <a:ext cx="80266" cy="60154"/>
              </a:xfrm>
              <a:prstGeom prst="ellipse">
                <a:avLst/>
              </a:pr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4" name="Freeform 612"/>
              <p:cNvSpPr>
                <a:spLocks/>
              </p:cNvSpPr>
              <p:nvPr/>
            </p:nvSpPr>
            <p:spPr bwMode="auto">
              <a:xfrm>
                <a:off x="10288003" y="1620125"/>
                <a:ext cx="210606" cy="267658"/>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grpSp>
      </p:grpSp>
      <p:sp>
        <p:nvSpPr>
          <p:cNvPr id="65" name="btfpBulletedList367432"/>
          <p:cNvSpPr txBox="1"/>
          <p:nvPr>
            <p:custDataLst>
              <p:tags r:id="rId4"/>
            </p:custDataLst>
          </p:nvPr>
        </p:nvSpPr>
        <p:spPr bwMode="gray">
          <a:xfrm>
            <a:off x="8043198" y="1528887"/>
            <a:ext cx="2623148" cy="608448"/>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15 minutes daily; team discusses </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progress, </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identifies</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 barriers </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for quick removal</a:t>
            </a:r>
          </a:p>
        </p:txBody>
      </p:sp>
      <p:sp>
        <p:nvSpPr>
          <p:cNvPr id="67" name="btfpBulletedList306274"/>
          <p:cNvSpPr txBox="1"/>
          <p:nvPr>
            <p:custDataLst>
              <p:tags r:id="rId5"/>
            </p:custDataLst>
          </p:nvPr>
        </p:nvSpPr>
        <p:spPr bwMode="gray">
          <a:xfrm>
            <a:off x="3766076" y="3375148"/>
            <a:ext cx="2144212" cy="429161"/>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Team works </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iteratively</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 and </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incrementally</a:t>
            </a:r>
          </a:p>
        </p:txBody>
      </p:sp>
      <p:sp>
        <p:nvSpPr>
          <p:cNvPr id="68" name="btfpBulletedList286833"/>
          <p:cNvSpPr txBox="1"/>
          <p:nvPr>
            <p:custDataLst>
              <p:tags r:id="rId6"/>
            </p:custDataLst>
          </p:nvPr>
        </p:nvSpPr>
        <p:spPr bwMode="gray">
          <a:xfrm>
            <a:off x="8336641" y="3275045"/>
            <a:ext cx="2299242" cy="1208564"/>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501"/>
              </a:spcBef>
              <a:spcAft>
                <a:spcPts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Agile team showcases its work and gets </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feedback </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from </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customers</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 </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leaders</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 and other key stakeholders</a:t>
            </a:r>
          </a:p>
          <a:p>
            <a:pPr marL="177800" marR="0" lvl="0" indent="-177800" algn="l" defTabSz="711200" rtl="0" eaLnBrk="1" fontAlgn="auto" latinLnBrk="0" hangingPunct="1">
              <a:lnSpc>
                <a:spcPct val="100000"/>
              </a:lnSpc>
              <a:spcBef>
                <a:spcPts val="501"/>
              </a:spcBef>
              <a:spcAft>
                <a:spcPts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Team</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 adapts and </a:t>
            </a:r>
            <a:br>
              <a:rPr kumimoji="0" lang="en-US" sz="1200" b="1" i="0" u="none" strike="noStrike" kern="1200" cap="none" spc="0" normalizeH="0" baseline="0" noProof="0" dirty="0" smtClean="0">
                <a:ln>
                  <a:noFill/>
                </a:ln>
                <a:solidFill>
                  <a:srgbClr val="000000"/>
                </a:solidFill>
                <a:effectLst/>
                <a:uLnTx/>
                <a:uFillTx/>
                <a:latin typeface="Arial"/>
                <a:ea typeface="+mn-ea"/>
                <a:cs typeface="+mn-cs"/>
              </a:rPr>
            </a:br>
            <a:r>
              <a:rPr kumimoji="0" lang="en-US" sz="1200" b="1" i="0" u="none" strike="noStrike" kern="1200" cap="none" spc="0" normalizeH="0" baseline="0" noProof="0" dirty="0" smtClean="0">
                <a:ln>
                  <a:noFill/>
                </a:ln>
                <a:solidFill>
                  <a:srgbClr val="000000"/>
                </a:solidFill>
                <a:effectLst/>
                <a:uLnTx/>
                <a:uFillTx/>
                <a:latin typeface="Arial"/>
                <a:ea typeface="+mn-ea"/>
                <a:cs typeface="+mn-cs"/>
              </a:rPr>
              <a:t>reprioritizes backlog</a:t>
            </a:r>
          </a:p>
        </p:txBody>
      </p:sp>
      <p:sp>
        <p:nvSpPr>
          <p:cNvPr id="69" name="btfpBulletedList257486"/>
          <p:cNvSpPr txBox="1"/>
          <p:nvPr>
            <p:custDataLst>
              <p:tags r:id="rId7"/>
            </p:custDataLst>
          </p:nvPr>
        </p:nvSpPr>
        <p:spPr bwMode="gray">
          <a:xfrm>
            <a:off x="6431323" y="3513592"/>
            <a:ext cx="1712504" cy="787736"/>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Arial"/>
                <a:ea typeface="+mn-ea"/>
                <a:cs typeface="+mn-cs"/>
              </a:rPr>
              <a:t>Delivers a real, working increment </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that is ready to give to users</a:t>
            </a:r>
          </a:p>
        </p:txBody>
      </p:sp>
      <p:sp>
        <p:nvSpPr>
          <p:cNvPr id="70" name="btfpNumberBubble550609"/>
          <p:cNvSpPr>
            <a:spLocks/>
          </p:cNvSpPr>
          <p:nvPr>
            <p:custDataLst>
              <p:tags r:id="rId8"/>
            </p:custDataLst>
          </p:nvPr>
        </p:nvSpPr>
        <p:spPr bwMode="gray">
          <a:xfrm>
            <a:off x="3956165" y="3064783"/>
            <a:ext cx="221942" cy="221942"/>
          </a:xfrm>
          <a:prstGeom prst="ellipse">
            <a:avLst/>
          </a:prstGeom>
          <a:solidFill>
            <a:schemeClr val="accent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a:rPr>
              <a:t>4</a:t>
            </a:r>
            <a:endParaRPr kumimoji="0" lang="en-US" sz="1200" b="1"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71" name="btfpNumberBubble741474"/>
          <p:cNvSpPr>
            <a:spLocks/>
          </p:cNvSpPr>
          <p:nvPr>
            <p:custDataLst>
              <p:tags r:id="rId9"/>
            </p:custDataLst>
          </p:nvPr>
        </p:nvSpPr>
        <p:spPr bwMode="gray">
          <a:xfrm>
            <a:off x="7830056" y="1288906"/>
            <a:ext cx="221942" cy="221942"/>
          </a:xfrm>
          <a:prstGeom prst="ellipse">
            <a:avLst/>
          </a:prstGeom>
          <a:solidFill>
            <a:schemeClr val="accent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a:rPr>
              <a:t>5</a:t>
            </a:r>
            <a:endParaRPr kumimoji="0" lang="en-US" sz="1200" b="1"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72" name="btfpNumberBubble171179"/>
          <p:cNvSpPr>
            <a:spLocks/>
          </p:cNvSpPr>
          <p:nvPr>
            <p:custDataLst>
              <p:tags r:id="rId10"/>
            </p:custDataLst>
          </p:nvPr>
        </p:nvSpPr>
        <p:spPr bwMode="gray">
          <a:xfrm>
            <a:off x="2233751" y="1288906"/>
            <a:ext cx="221942" cy="221942"/>
          </a:xfrm>
          <a:prstGeom prst="ellipse">
            <a:avLst/>
          </a:prstGeom>
          <a:solidFill>
            <a:schemeClr val="accent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latin typeface="Arial"/>
              </a:rPr>
              <a:t>1</a:t>
            </a:r>
            <a:endParaRPr kumimoji="0" lang="en-US" sz="1200" b="1"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73" name="btfpNumberBubble162879"/>
          <p:cNvSpPr>
            <a:spLocks/>
          </p:cNvSpPr>
          <p:nvPr>
            <p:custDataLst>
              <p:tags r:id="rId11"/>
            </p:custDataLst>
          </p:nvPr>
        </p:nvSpPr>
        <p:spPr bwMode="gray">
          <a:xfrm>
            <a:off x="1199341" y="3046947"/>
            <a:ext cx="221942" cy="221942"/>
          </a:xfrm>
          <a:prstGeom prst="ellipse">
            <a:avLst/>
          </a:prstGeom>
          <a:solidFill>
            <a:schemeClr val="accent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a:ea typeface="+mn-ea"/>
                <a:cs typeface="+mn-cs"/>
              </a:rPr>
              <a:t>2</a:t>
            </a:r>
          </a:p>
        </p:txBody>
      </p:sp>
      <p:sp>
        <p:nvSpPr>
          <p:cNvPr id="74" name="btfpNumberBubble810655"/>
          <p:cNvSpPr>
            <a:spLocks/>
          </p:cNvSpPr>
          <p:nvPr>
            <p:custDataLst>
              <p:tags r:id="rId12"/>
            </p:custDataLst>
          </p:nvPr>
        </p:nvSpPr>
        <p:spPr bwMode="gray">
          <a:xfrm>
            <a:off x="8637776" y="3044695"/>
            <a:ext cx="221942" cy="221942"/>
          </a:xfrm>
          <a:prstGeom prst="ellipse">
            <a:avLst/>
          </a:prstGeom>
          <a:solidFill>
            <a:schemeClr val="accent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latin typeface="Arial"/>
              </a:rPr>
              <a:t>8</a:t>
            </a:r>
            <a:endParaRPr kumimoji="0" lang="en-US" sz="1200" b="1" i="0" u="none" strike="noStrike" kern="1200" cap="none" spc="0" normalizeH="0" baseline="0" noProof="0" dirty="0" err="1" smtClean="0">
              <a:ln>
                <a:noFill/>
              </a:ln>
              <a:solidFill>
                <a:srgbClr val="FFFFFF"/>
              </a:solidFill>
              <a:effectLst/>
              <a:uLnTx/>
              <a:uFillTx/>
              <a:latin typeface="Arial"/>
              <a:ea typeface="+mn-ea"/>
              <a:cs typeface="+mn-cs"/>
            </a:endParaRPr>
          </a:p>
        </p:txBody>
      </p:sp>
      <p:sp>
        <p:nvSpPr>
          <p:cNvPr id="75" name="btfpNumberBubble882426"/>
          <p:cNvSpPr>
            <a:spLocks/>
          </p:cNvSpPr>
          <p:nvPr>
            <p:custDataLst>
              <p:tags r:id="rId13"/>
            </p:custDataLst>
          </p:nvPr>
        </p:nvSpPr>
        <p:spPr bwMode="gray">
          <a:xfrm>
            <a:off x="6613857" y="3043581"/>
            <a:ext cx="221942" cy="221942"/>
          </a:xfrm>
          <a:prstGeom prst="ellipse">
            <a:avLst/>
          </a:prstGeom>
          <a:solidFill>
            <a:schemeClr val="accent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a:ea typeface="+mn-ea"/>
                <a:cs typeface="+mn-cs"/>
              </a:rPr>
              <a:t>6</a:t>
            </a:r>
          </a:p>
        </p:txBody>
      </p:sp>
      <p:cxnSp>
        <p:nvCxnSpPr>
          <p:cNvPr id="76" name="Straight Connector 75"/>
          <p:cNvCxnSpPr/>
          <p:nvPr/>
        </p:nvCxnSpPr>
        <p:spPr bwMode="gray">
          <a:xfrm>
            <a:off x="1057391" y="4800200"/>
            <a:ext cx="2056170"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gray">
          <a:xfrm>
            <a:off x="6533771" y="5520280"/>
            <a:ext cx="3020699"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9" name="Oval 404"/>
          <p:cNvSpPr>
            <a:spLocks noChangeArrowheads="1"/>
          </p:cNvSpPr>
          <p:nvPr/>
        </p:nvSpPr>
        <p:spPr bwMode="auto">
          <a:xfrm>
            <a:off x="9701954" y="5543020"/>
            <a:ext cx="544693" cy="497527"/>
          </a:xfrm>
          <a:prstGeom prst="ellipse">
            <a:avLst/>
          </a:prstGeom>
          <a:noFill/>
          <a:ln w="12700"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6816" tIns="43407" rIns="86816" bIns="43407"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51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0" name="Freeform 79"/>
          <p:cNvSpPr/>
          <p:nvPr/>
        </p:nvSpPr>
        <p:spPr>
          <a:xfrm>
            <a:off x="8034299" y="4698929"/>
            <a:ext cx="2596508" cy="329800"/>
          </a:xfrm>
          <a:custGeom>
            <a:avLst/>
            <a:gdLst>
              <a:gd name="connsiteX0" fmla="*/ 0 w 877422"/>
              <a:gd name="connsiteY0" fmla="*/ 0 h 385653"/>
              <a:gd name="connsiteX1" fmla="*/ 877422 w 877422"/>
              <a:gd name="connsiteY1" fmla="*/ 0 h 385653"/>
              <a:gd name="connsiteX2" fmla="*/ 877422 w 877422"/>
              <a:gd name="connsiteY2" fmla="*/ 385653 h 385653"/>
              <a:gd name="connsiteX3" fmla="*/ 0 w 877422"/>
              <a:gd name="connsiteY3" fmla="*/ 385653 h 385653"/>
            </a:gdLst>
            <a:ahLst/>
            <a:cxnLst>
              <a:cxn ang="0">
                <a:pos x="connsiteX0" y="connsiteY0"/>
              </a:cxn>
              <a:cxn ang="0">
                <a:pos x="connsiteX1" y="connsiteY1"/>
              </a:cxn>
              <a:cxn ang="0">
                <a:pos x="connsiteX2" y="connsiteY2"/>
              </a:cxn>
              <a:cxn ang="0">
                <a:pos x="connsiteX3" y="connsiteY3"/>
              </a:cxn>
            </a:cxnLst>
            <a:rect l="l" t="t" r="r" b="b"/>
            <a:pathLst>
              <a:path w="877422" h="385653">
                <a:moveTo>
                  <a:pt x="0" y="0"/>
                </a:moveTo>
                <a:lnTo>
                  <a:pt x="877422" y="0"/>
                </a:lnTo>
                <a:lnTo>
                  <a:pt x="877422" y="385653"/>
                </a:lnTo>
                <a:lnTo>
                  <a:pt x="0" y="385653"/>
                </a:lnTo>
                <a:close/>
              </a:path>
            </a:pathLst>
          </a:custGeom>
          <a:solidFill>
            <a:srgbClr val="00B1E2"/>
          </a:solidFill>
          <a:ln w="9525" cap="flat" cmpd="sng" algn="ctr">
            <a:solidFill>
              <a:srgbClr val="1A6698"/>
            </a:solidFill>
            <a:prstDash val="solid"/>
            <a:round/>
            <a:headEnd type="none" w="med" len="med"/>
            <a:tailEnd type="none" w="med" len="med"/>
          </a:ln>
          <a:effectLst/>
        </p:spPr>
        <p:txBody>
          <a:bodyPr wrap="square" lIns="25898" tIns="25898" rIns="25898" bIns="25898" rtlCol="0" anchor="ctr">
            <a:noAutofit/>
          </a:bodyPr>
          <a:lstStyle/>
          <a:p>
            <a:pPr marL="177800" marR="0" lvl="0" indent="-177800" algn="ctr" defTabSz="868052" rtl="0" eaLnBrk="1" fontAlgn="auto" latinLnBrk="0" hangingPunct="1">
              <a:lnSpc>
                <a:spcPct val="100000"/>
              </a:lnSpc>
              <a:spcBef>
                <a:spcPts val="1200"/>
              </a:spcBef>
              <a:spcAft>
                <a:spcPts val="0"/>
              </a:spcAft>
              <a:buClrTx/>
              <a:buSzTx/>
              <a:buFontTx/>
              <a:buChar char="•"/>
              <a:tabLst/>
              <a:defRPr/>
            </a:pPr>
            <a:endParaRPr kumimoji="0" lang="en-US" sz="1044" b="0" i="0" u="none" strike="noStrike" kern="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1" name="btfpBulletedList474453"/>
          <p:cNvSpPr txBox="1"/>
          <p:nvPr>
            <p:custDataLst>
              <p:tags r:id="rId14"/>
            </p:custDataLst>
          </p:nvPr>
        </p:nvSpPr>
        <p:spPr bwMode="gray">
          <a:xfrm>
            <a:off x="6533771" y="5688835"/>
            <a:ext cx="3154736" cy="429161"/>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Team identifies ways to </a:t>
            </a:r>
            <a:r>
              <a:rPr kumimoji="0" lang="en-US" sz="1200" b="1" i="0" u="none" strike="noStrike" kern="1200" cap="none" spc="0" normalizeH="0" baseline="0" noProof="0" dirty="0" smtClean="0">
                <a:ln>
                  <a:noFill/>
                </a:ln>
                <a:solidFill>
                  <a:srgbClr val="000000"/>
                </a:solidFill>
                <a:effectLst/>
                <a:uLnTx/>
                <a:uFillTx/>
                <a:latin typeface="Arial"/>
                <a:ea typeface="+mn-ea"/>
                <a:cs typeface="+mn-cs"/>
              </a:rPr>
              <a:t>continuously improve </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their process</a:t>
            </a:r>
          </a:p>
        </p:txBody>
      </p:sp>
      <p:sp>
        <p:nvSpPr>
          <p:cNvPr id="82" name="TextBox 81"/>
          <p:cNvSpPr txBox="1"/>
          <p:nvPr/>
        </p:nvSpPr>
        <p:spPr>
          <a:xfrm>
            <a:off x="7170036" y="5370874"/>
            <a:ext cx="1959549" cy="298813"/>
          </a:xfrm>
          <a:prstGeom prst="rect">
            <a:avLst/>
          </a:prstGeom>
          <a:solidFill>
            <a:schemeClr val="bg1"/>
          </a:solidFill>
        </p:spPr>
        <p:txBody>
          <a:bodyPr wrap="none" lIns="43407" rIns="43407" rtlCol="0">
            <a:spAutoFit/>
          </a:bodyPr>
          <a:lstStyle/>
          <a:p>
            <a:pPr marL="0" marR="0" lvl="0" indent="0" algn="ctr" defTabSz="868052" rtl="0" eaLnBrk="1" fontAlgn="auto" latinLnBrk="0" hangingPunct="1">
              <a:lnSpc>
                <a:spcPct val="100000"/>
              </a:lnSpc>
              <a:spcBef>
                <a:spcPts val="120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Sprint Retrospective</a:t>
            </a:r>
            <a:endParaRPr kumimoji="0" lang="en-US"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 name="btfpNumberBubble810655"/>
          <p:cNvSpPr>
            <a:spLocks/>
          </p:cNvSpPr>
          <p:nvPr>
            <p:custDataLst>
              <p:tags r:id="rId15"/>
            </p:custDataLst>
          </p:nvPr>
        </p:nvSpPr>
        <p:spPr bwMode="gray">
          <a:xfrm>
            <a:off x="6958655" y="5430910"/>
            <a:ext cx="221942" cy="221942"/>
          </a:xfrm>
          <a:prstGeom prst="ellipse">
            <a:avLst/>
          </a:prstGeom>
          <a:solidFill>
            <a:schemeClr val="accent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a:ea typeface="+mn-ea"/>
                <a:cs typeface="+mn-cs"/>
              </a:rPr>
              <a:t>7</a:t>
            </a:r>
          </a:p>
        </p:txBody>
      </p:sp>
      <p:grpSp>
        <p:nvGrpSpPr>
          <p:cNvPr id="84" name="Group 83"/>
          <p:cNvGrpSpPr/>
          <p:nvPr>
            <p:custDataLst>
              <p:tags r:id="rId16"/>
            </p:custDataLst>
          </p:nvPr>
        </p:nvGrpSpPr>
        <p:grpSpPr>
          <a:xfrm>
            <a:off x="9828711" y="5640167"/>
            <a:ext cx="310105" cy="295590"/>
            <a:chOff x="6046788" y="1982788"/>
            <a:chExt cx="306388" cy="320675"/>
          </a:xfrm>
        </p:grpSpPr>
        <p:sp>
          <p:nvSpPr>
            <p:cNvPr id="85" name="Freeform 560"/>
            <p:cNvSpPr>
              <a:spLocks noEditPoints="1"/>
            </p:cNvSpPr>
            <p:nvPr/>
          </p:nvSpPr>
          <p:spPr bwMode="auto">
            <a:xfrm>
              <a:off x="6046788" y="1982788"/>
              <a:ext cx="306388" cy="255587"/>
            </a:xfrm>
            <a:custGeom>
              <a:avLst/>
              <a:gdLst>
                <a:gd name="T0" fmla="*/ 107 w 107"/>
                <a:gd name="T1" fmla="*/ 23 h 89"/>
                <a:gd name="T2" fmla="*/ 94 w 107"/>
                <a:gd name="T3" fmla="*/ 11 h 89"/>
                <a:gd name="T4" fmla="*/ 80 w 107"/>
                <a:gd name="T5" fmla="*/ 0 h 89"/>
                <a:gd name="T6" fmla="*/ 66 w 107"/>
                <a:gd name="T7" fmla="*/ 11 h 89"/>
                <a:gd name="T8" fmla="*/ 53 w 107"/>
                <a:gd name="T9" fmla="*/ 23 h 89"/>
                <a:gd name="T10" fmla="*/ 68 w 107"/>
                <a:gd name="T11" fmla="*/ 23 h 89"/>
                <a:gd name="T12" fmla="*/ 2 w 107"/>
                <a:gd name="T13" fmla="*/ 73 h 89"/>
                <a:gd name="T14" fmla="*/ 1 w 107"/>
                <a:gd name="T15" fmla="*/ 75 h 89"/>
                <a:gd name="T16" fmla="*/ 95 w 107"/>
                <a:gd name="T17" fmla="*/ 23 h 89"/>
                <a:gd name="T18" fmla="*/ 107 w 107"/>
                <a:gd name="T19" fmla="*/ 23 h 89"/>
                <a:gd name="T20" fmla="*/ 107 w 107"/>
                <a:gd name="T21" fmla="*/ 23 h 89"/>
                <a:gd name="T22" fmla="*/ 107 w 107"/>
                <a:gd name="T23" fmla="*/ 2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89">
                  <a:moveTo>
                    <a:pt x="107" y="23"/>
                  </a:moveTo>
                  <a:cubicBezTo>
                    <a:pt x="94" y="11"/>
                    <a:pt x="94" y="11"/>
                    <a:pt x="94" y="11"/>
                  </a:cubicBezTo>
                  <a:cubicBezTo>
                    <a:pt x="80" y="0"/>
                    <a:pt x="80" y="0"/>
                    <a:pt x="80" y="0"/>
                  </a:cubicBezTo>
                  <a:cubicBezTo>
                    <a:pt x="66" y="11"/>
                    <a:pt x="66" y="11"/>
                    <a:pt x="66" y="11"/>
                  </a:cubicBezTo>
                  <a:cubicBezTo>
                    <a:pt x="53" y="23"/>
                    <a:pt x="53" y="23"/>
                    <a:pt x="53" y="23"/>
                  </a:cubicBezTo>
                  <a:cubicBezTo>
                    <a:pt x="68" y="23"/>
                    <a:pt x="68" y="23"/>
                    <a:pt x="68" y="23"/>
                  </a:cubicBezTo>
                  <a:cubicBezTo>
                    <a:pt x="63" y="54"/>
                    <a:pt x="34" y="78"/>
                    <a:pt x="2" y="73"/>
                  </a:cubicBezTo>
                  <a:cubicBezTo>
                    <a:pt x="0" y="73"/>
                    <a:pt x="0" y="75"/>
                    <a:pt x="1" y="75"/>
                  </a:cubicBezTo>
                  <a:cubicBezTo>
                    <a:pt x="41" y="89"/>
                    <a:pt x="88" y="66"/>
                    <a:pt x="95" y="23"/>
                  </a:cubicBezTo>
                  <a:lnTo>
                    <a:pt x="107" y="23"/>
                  </a:lnTo>
                  <a:close/>
                  <a:moveTo>
                    <a:pt x="107" y="23"/>
                  </a:moveTo>
                  <a:cubicBezTo>
                    <a:pt x="107" y="23"/>
                    <a:pt x="107" y="23"/>
                    <a:pt x="107" y="23"/>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6" tIns="43407" rIns="86816" bIns="43407"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51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 name="Freeform 561"/>
            <p:cNvSpPr>
              <a:spLocks noEditPoints="1"/>
            </p:cNvSpPr>
            <p:nvPr/>
          </p:nvSpPr>
          <p:spPr bwMode="auto">
            <a:xfrm>
              <a:off x="6227763" y="2163763"/>
              <a:ext cx="39688" cy="139700"/>
            </a:xfrm>
            <a:custGeom>
              <a:avLst/>
              <a:gdLst>
                <a:gd name="T0" fmla="*/ 14 w 14"/>
                <a:gd name="T1" fmla="*/ 0 h 49"/>
                <a:gd name="T2" fmla="*/ 0 w 14"/>
                <a:gd name="T3" fmla="*/ 10 h 49"/>
                <a:gd name="T4" fmla="*/ 0 w 14"/>
                <a:gd name="T5" fmla="*/ 49 h 49"/>
                <a:gd name="T6" fmla="*/ 14 w 14"/>
                <a:gd name="T7" fmla="*/ 49 h 49"/>
                <a:gd name="T8" fmla="*/ 14 w 14"/>
                <a:gd name="T9" fmla="*/ 0 h 49"/>
                <a:gd name="T10" fmla="*/ 14 w 14"/>
                <a:gd name="T11" fmla="*/ 0 h 49"/>
                <a:gd name="T12" fmla="*/ 14 w 1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4" h="49">
                  <a:moveTo>
                    <a:pt x="14" y="0"/>
                  </a:moveTo>
                  <a:cubicBezTo>
                    <a:pt x="10" y="4"/>
                    <a:pt x="5" y="7"/>
                    <a:pt x="0" y="10"/>
                  </a:cubicBezTo>
                  <a:cubicBezTo>
                    <a:pt x="0" y="49"/>
                    <a:pt x="0" y="49"/>
                    <a:pt x="0" y="49"/>
                  </a:cubicBezTo>
                  <a:cubicBezTo>
                    <a:pt x="14" y="49"/>
                    <a:pt x="14" y="49"/>
                    <a:pt x="14" y="49"/>
                  </a:cubicBezTo>
                  <a:lnTo>
                    <a:pt x="14" y="0"/>
                  </a:lnTo>
                  <a:close/>
                  <a:moveTo>
                    <a:pt x="14" y="0"/>
                  </a:moveTo>
                  <a:cubicBezTo>
                    <a:pt x="14" y="0"/>
                    <a:pt x="14" y="0"/>
                    <a:pt x="14" y="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6" tIns="43407" rIns="86816" bIns="43407"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51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 name="Freeform 562"/>
            <p:cNvSpPr>
              <a:spLocks noEditPoints="1"/>
            </p:cNvSpPr>
            <p:nvPr/>
          </p:nvSpPr>
          <p:spPr bwMode="auto">
            <a:xfrm>
              <a:off x="6167438" y="2203450"/>
              <a:ext cx="39688" cy="100012"/>
            </a:xfrm>
            <a:custGeom>
              <a:avLst/>
              <a:gdLst>
                <a:gd name="T0" fmla="*/ 0 w 14"/>
                <a:gd name="T1" fmla="*/ 35 h 35"/>
                <a:gd name="T2" fmla="*/ 14 w 14"/>
                <a:gd name="T3" fmla="*/ 35 h 35"/>
                <a:gd name="T4" fmla="*/ 14 w 14"/>
                <a:gd name="T5" fmla="*/ 0 h 35"/>
                <a:gd name="T6" fmla="*/ 0 w 14"/>
                <a:gd name="T7" fmla="*/ 4 h 35"/>
                <a:gd name="T8" fmla="*/ 0 w 14"/>
                <a:gd name="T9" fmla="*/ 35 h 35"/>
                <a:gd name="T10" fmla="*/ 0 w 14"/>
                <a:gd name="T11" fmla="*/ 35 h 35"/>
                <a:gd name="T12" fmla="*/ 0 w 14"/>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4" h="35">
                  <a:moveTo>
                    <a:pt x="0" y="35"/>
                  </a:moveTo>
                  <a:cubicBezTo>
                    <a:pt x="14" y="35"/>
                    <a:pt x="14" y="35"/>
                    <a:pt x="14" y="35"/>
                  </a:cubicBezTo>
                  <a:cubicBezTo>
                    <a:pt x="14" y="0"/>
                    <a:pt x="14" y="0"/>
                    <a:pt x="14" y="0"/>
                  </a:cubicBezTo>
                  <a:cubicBezTo>
                    <a:pt x="10" y="2"/>
                    <a:pt x="5" y="3"/>
                    <a:pt x="0" y="4"/>
                  </a:cubicBezTo>
                  <a:lnTo>
                    <a:pt x="0" y="35"/>
                  </a:lnTo>
                  <a:close/>
                  <a:moveTo>
                    <a:pt x="0" y="35"/>
                  </a:moveTo>
                  <a:cubicBezTo>
                    <a:pt x="0" y="35"/>
                    <a:pt x="0" y="35"/>
                    <a:pt x="0" y="35"/>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6" tIns="43407" rIns="86816" bIns="43407"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51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 name="Freeform 563"/>
            <p:cNvSpPr>
              <a:spLocks noEditPoints="1"/>
            </p:cNvSpPr>
            <p:nvPr/>
          </p:nvSpPr>
          <p:spPr bwMode="auto">
            <a:xfrm>
              <a:off x="6299260" y="2052873"/>
              <a:ext cx="39688" cy="242887"/>
            </a:xfrm>
            <a:custGeom>
              <a:avLst/>
              <a:gdLst>
                <a:gd name="T0" fmla="*/ 0 w 14"/>
                <a:gd name="T1" fmla="*/ 85 h 85"/>
                <a:gd name="T2" fmla="*/ 14 w 14"/>
                <a:gd name="T3" fmla="*/ 85 h 85"/>
                <a:gd name="T4" fmla="*/ 14 w 14"/>
                <a:gd name="T5" fmla="*/ 0 h 85"/>
                <a:gd name="T6" fmla="*/ 14 w 14"/>
                <a:gd name="T7" fmla="*/ 0 h 85"/>
                <a:gd name="T8" fmla="*/ 0 w 14"/>
                <a:gd name="T9" fmla="*/ 29 h 85"/>
                <a:gd name="T10" fmla="*/ 0 w 14"/>
                <a:gd name="T11" fmla="*/ 85 h 85"/>
                <a:gd name="T12" fmla="*/ 0 w 14"/>
                <a:gd name="T13" fmla="*/ 85 h 85"/>
                <a:gd name="T14" fmla="*/ 0 w 1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5">
                  <a:moveTo>
                    <a:pt x="0" y="85"/>
                  </a:moveTo>
                  <a:cubicBezTo>
                    <a:pt x="14" y="85"/>
                    <a:pt x="14" y="85"/>
                    <a:pt x="14" y="85"/>
                  </a:cubicBezTo>
                  <a:cubicBezTo>
                    <a:pt x="14" y="0"/>
                    <a:pt x="14" y="0"/>
                    <a:pt x="14" y="0"/>
                  </a:cubicBezTo>
                  <a:cubicBezTo>
                    <a:pt x="14" y="0"/>
                    <a:pt x="14" y="0"/>
                    <a:pt x="14" y="0"/>
                  </a:cubicBezTo>
                  <a:cubicBezTo>
                    <a:pt x="11" y="11"/>
                    <a:pt x="7" y="20"/>
                    <a:pt x="0" y="29"/>
                  </a:cubicBezTo>
                  <a:lnTo>
                    <a:pt x="0" y="85"/>
                  </a:lnTo>
                  <a:close/>
                  <a:moveTo>
                    <a:pt x="0" y="85"/>
                  </a:moveTo>
                  <a:cubicBezTo>
                    <a:pt x="0" y="85"/>
                    <a:pt x="0" y="85"/>
                    <a:pt x="0" y="85"/>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6" tIns="43407" rIns="86816" bIns="43407"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51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9" name="Freeform 564"/>
            <p:cNvSpPr>
              <a:spLocks noEditPoints="1"/>
            </p:cNvSpPr>
            <p:nvPr/>
          </p:nvSpPr>
          <p:spPr bwMode="auto">
            <a:xfrm>
              <a:off x="6046788" y="2208213"/>
              <a:ext cx="39688" cy="95250"/>
            </a:xfrm>
            <a:custGeom>
              <a:avLst/>
              <a:gdLst>
                <a:gd name="T0" fmla="*/ 14 w 14"/>
                <a:gd name="T1" fmla="*/ 3 h 33"/>
                <a:gd name="T2" fmla="*/ 0 w 14"/>
                <a:gd name="T3" fmla="*/ 0 h 33"/>
                <a:gd name="T4" fmla="*/ 0 w 14"/>
                <a:gd name="T5" fmla="*/ 33 h 33"/>
                <a:gd name="T6" fmla="*/ 14 w 14"/>
                <a:gd name="T7" fmla="*/ 33 h 33"/>
                <a:gd name="T8" fmla="*/ 14 w 14"/>
                <a:gd name="T9" fmla="*/ 3 h 33"/>
                <a:gd name="T10" fmla="*/ 14 w 14"/>
                <a:gd name="T11" fmla="*/ 3 h 33"/>
                <a:gd name="T12" fmla="*/ 14 w 14"/>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14" y="3"/>
                  </a:moveTo>
                  <a:cubicBezTo>
                    <a:pt x="9" y="2"/>
                    <a:pt x="5" y="1"/>
                    <a:pt x="0" y="0"/>
                  </a:cubicBezTo>
                  <a:cubicBezTo>
                    <a:pt x="0" y="33"/>
                    <a:pt x="0" y="33"/>
                    <a:pt x="0" y="33"/>
                  </a:cubicBezTo>
                  <a:cubicBezTo>
                    <a:pt x="14" y="33"/>
                    <a:pt x="14" y="33"/>
                    <a:pt x="14" y="33"/>
                  </a:cubicBezTo>
                  <a:lnTo>
                    <a:pt x="14" y="3"/>
                  </a:lnTo>
                  <a:close/>
                  <a:moveTo>
                    <a:pt x="14" y="3"/>
                  </a:moveTo>
                  <a:cubicBezTo>
                    <a:pt x="14" y="3"/>
                    <a:pt x="14" y="3"/>
                    <a:pt x="14" y="3"/>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6" tIns="43407" rIns="86816" bIns="43407"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51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Freeform 565"/>
            <p:cNvSpPr>
              <a:spLocks noEditPoints="1"/>
            </p:cNvSpPr>
            <p:nvPr/>
          </p:nvSpPr>
          <p:spPr bwMode="auto">
            <a:xfrm>
              <a:off x="6107113" y="2217738"/>
              <a:ext cx="39688" cy="85725"/>
            </a:xfrm>
            <a:custGeom>
              <a:avLst/>
              <a:gdLst>
                <a:gd name="T0" fmla="*/ 0 w 14"/>
                <a:gd name="T1" fmla="*/ 30 h 30"/>
                <a:gd name="T2" fmla="*/ 14 w 14"/>
                <a:gd name="T3" fmla="*/ 30 h 30"/>
                <a:gd name="T4" fmla="*/ 14 w 14"/>
                <a:gd name="T5" fmla="*/ 0 h 30"/>
                <a:gd name="T6" fmla="*/ 4 w 14"/>
                <a:gd name="T7" fmla="*/ 1 h 30"/>
                <a:gd name="T8" fmla="*/ 0 w 14"/>
                <a:gd name="T9" fmla="*/ 1 h 30"/>
                <a:gd name="T10" fmla="*/ 0 w 14"/>
                <a:gd name="T11" fmla="*/ 30 h 30"/>
                <a:gd name="T12" fmla="*/ 0 w 14"/>
                <a:gd name="T13" fmla="*/ 30 h 30"/>
                <a:gd name="T14" fmla="*/ 0 w 1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0">
                  <a:moveTo>
                    <a:pt x="0" y="30"/>
                  </a:moveTo>
                  <a:cubicBezTo>
                    <a:pt x="14" y="30"/>
                    <a:pt x="14" y="30"/>
                    <a:pt x="14" y="30"/>
                  </a:cubicBezTo>
                  <a:cubicBezTo>
                    <a:pt x="14" y="0"/>
                    <a:pt x="14" y="0"/>
                    <a:pt x="14" y="0"/>
                  </a:cubicBezTo>
                  <a:cubicBezTo>
                    <a:pt x="11" y="1"/>
                    <a:pt x="8" y="1"/>
                    <a:pt x="4" y="1"/>
                  </a:cubicBezTo>
                  <a:cubicBezTo>
                    <a:pt x="3" y="1"/>
                    <a:pt x="2" y="1"/>
                    <a:pt x="0" y="1"/>
                  </a:cubicBezTo>
                  <a:lnTo>
                    <a:pt x="0" y="30"/>
                  </a:lnTo>
                  <a:close/>
                  <a:moveTo>
                    <a:pt x="0" y="30"/>
                  </a:moveTo>
                  <a:cubicBezTo>
                    <a:pt x="0" y="30"/>
                    <a:pt x="0" y="30"/>
                    <a:pt x="0" y="3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816" tIns="43407" rIns="86816" bIns="43407"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519"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91" name="Picture 90"/>
          <p:cNvPicPr>
            <a:picLocks noChangeAspect="1"/>
          </p:cNvPicPr>
          <p:nvPr/>
        </p:nvPicPr>
        <p:blipFill>
          <a:blip r:embed="rId22">
            <a:biLevel thresh="50000"/>
          </a:blip>
          <a:stretch>
            <a:fillRect/>
          </a:stretch>
        </p:blipFill>
        <p:spPr>
          <a:xfrm>
            <a:off x="9680749" y="2394223"/>
            <a:ext cx="1131795" cy="611708"/>
          </a:xfrm>
          <a:prstGeom prst="rect">
            <a:avLst/>
          </a:prstGeom>
          <a:noFill/>
        </p:spPr>
      </p:pic>
      <p:sp>
        <p:nvSpPr>
          <p:cNvPr id="93" name="btfpBulletedList826085"/>
          <p:cNvSpPr txBox="1"/>
          <p:nvPr>
            <p:custDataLst>
              <p:tags r:id="rId17"/>
            </p:custDataLst>
          </p:nvPr>
        </p:nvSpPr>
        <p:spPr bwMode="gray">
          <a:xfrm>
            <a:off x="1079578" y="4943531"/>
            <a:ext cx="2340392" cy="608448"/>
          </a:xfrm>
          <a:prstGeom prst="rect">
            <a:avLst/>
          </a:prstGeom>
          <a:noFill/>
        </p:spPr>
        <p:txBody>
          <a:bodyPr vert="horz" wrap="square" lIns="36000" tIns="36000" rIns="36000" bIns="36000" rtlCol="0">
            <a:sp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Arial"/>
                <a:ea typeface="+mn-ea"/>
                <a:cs typeface="+mn-cs"/>
              </a:rPr>
              <a:t>Visible, real-time list of prioritized tasks </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and definition of “done” for sprint</a:t>
            </a:r>
          </a:p>
        </p:txBody>
      </p:sp>
      <p:sp>
        <p:nvSpPr>
          <p:cNvPr id="94" name="TextBox 93"/>
          <p:cNvSpPr txBox="1"/>
          <p:nvPr/>
        </p:nvSpPr>
        <p:spPr>
          <a:xfrm>
            <a:off x="1419022" y="4645472"/>
            <a:ext cx="1440049" cy="298813"/>
          </a:xfrm>
          <a:prstGeom prst="rect">
            <a:avLst/>
          </a:prstGeom>
          <a:solidFill>
            <a:schemeClr val="bg1"/>
          </a:solidFill>
        </p:spPr>
        <p:txBody>
          <a:bodyPr wrap="none" lIns="43407" rIns="43407" rtlCol="0">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Sprint Backlog</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 name="btfpNumberBubble461868"/>
          <p:cNvSpPr/>
          <p:nvPr>
            <p:custDataLst>
              <p:tags r:id="rId18"/>
            </p:custDataLst>
          </p:nvPr>
        </p:nvSpPr>
        <p:spPr bwMode="gray">
          <a:xfrm>
            <a:off x="1222390" y="4673219"/>
            <a:ext cx="221942" cy="221942"/>
          </a:xfrm>
          <a:prstGeom prst="ellipse">
            <a:avLst/>
          </a:prstGeom>
          <a:solidFill>
            <a:schemeClr val="accent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lang="en-US" sz="1200" b="1" noProof="0" dirty="0">
                <a:solidFill>
                  <a:srgbClr val="FFFFFF"/>
                </a:solidFill>
                <a:latin typeface="Arial"/>
              </a:rPr>
              <a:t>3</a:t>
            </a:r>
            <a:endParaRPr kumimoji="0" lang="en-US" sz="1200" b="1" i="0" u="none" strike="noStrike" kern="1200" cap="none" spc="0" normalizeH="0" baseline="0" noProof="0" dirty="0" smtClean="0">
              <a:ln>
                <a:noFill/>
              </a:ln>
              <a:solidFill>
                <a:srgbClr val="FFFFFF"/>
              </a:solidFill>
              <a:effectLst/>
              <a:uLnTx/>
              <a:uFillTx/>
              <a:latin typeface="Arial"/>
              <a:ea typeface="+mn-ea"/>
              <a:cs typeface="+mn-cs"/>
            </a:endParaRPr>
          </a:p>
        </p:txBody>
      </p:sp>
      <p:grpSp>
        <p:nvGrpSpPr>
          <p:cNvPr id="96" name="Group 95"/>
          <p:cNvGrpSpPr/>
          <p:nvPr/>
        </p:nvGrpSpPr>
        <p:grpSpPr>
          <a:xfrm>
            <a:off x="1372252" y="5568299"/>
            <a:ext cx="1602151" cy="508034"/>
            <a:chOff x="3171857" y="5899875"/>
            <a:chExt cx="1181070" cy="523274"/>
          </a:xfrm>
        </p:grpSpPr>
        <p:sp>
          <p:nvSpPr>
            <p:cNvPr id="97" name="Rectangle 96"/>
            <p:cNvSpPr/>
            <p:nvPr/>
          </p:nvSpPr>
          <p:spPr>
            <a:xfrm>
              <a:off x="3171857" y="5899875"/>
              <a:ext cx="637206" cy="508863"/>
            </a:xfrm>
            <a:prstGeom prst="rect">
              <a:avLst/>
            </a:prstGeom>
            <a:solidFill>
              <a:srgbClr val="FFFFFF"/>
            </a:solidFill>
            <a:ln w="9525" cap="flat" cmpd="sng" algn="ctr">
              <a:solidFill>
                <a:srgbClr val="1A6698"/>
              </a:solidFill>
              <a:prstDash val="solid"/>
              <a:round/>
              <a:headEnd type="none" w="med" len="med"/>
              <a:tailEnd type="none" w="med" len="med"/>
            </a:ln>
            <a:effectLst/>
          </p:spPr>
          <p:txBody>
            <a:bodyPr wrap="square" lIns="34180" tIns="34180" rIns="34180" bIns="34180" rtlCol="0" anchor="ctr"/>
            <a:lstStyle/>
            <a:p>
              <a:pPr marL="0" marR="0" lvl="0" indent="0" algn="l" defTabSz="868052" rtl="0" eaLnBrk="1" fontAlgn="auto" latinLnBrk="0" hangingPunct="1">
                <a:lnSpc>
                  <a:spcPct val="100000"/>
                </a:lnSpc>
                <a:spcBef>
                  <a:spcPts val="1200"/>
                </a:spcBef>
                <a:spcAft>
                  <a:spcPts val="0"/>
                </a:spcAft>
                <a:buClrTx/>
                <a:buSzTx/>
                <a:buFontTx/>
                <a:buNone/>
                <a:tabLst/>
                <a:defRPr/>
              </a:pPr>
              <a:r>
                <a:rPr kumimoji="0" lang="en-US" sz="1050" b="0" i="0" u="none" strike="noStrike" kern="0" cap="none" spc="0" normalizeH="0" baseline="0" noProof="0" dirty="0" smtClean="0">
                  <a:ln>
                    <a:noFill/>
                  </a:ln>
                  <a:solidFill>
                    <a:srgbClr val="1A6698"/>
                  </a:solidFill>
                  <a:effectLst/>
                  <a:uLnTx/>
                  <a:uFillTx/>
                  <a:latin typeface="Arial" panose="020B0604020202020204" pitchFamily="34" charset="0"/>
                  <a:ea typeface="+mn-ea"/>
                  <a:cs typeface="Arial" panose="020B0604020202020204" pitchFamily="34" charset="0"/>
                </a:rPr>
                <a:t>1. Idea A</a:t>
              </a:r>
              <a:endParaRPr kumimoji="0" lang="en-US" sz="1050" b="0" i="0" u="none" strike="noStrike" kern="0" cap="none" spc="0" normalizeH="0" baseline="0" noProof="0" dirty="0">
                <a:ln>
                  <a:noFill/>
                </a:ln>
                <a:solidFill>
                  <a:srgbClr val="1A6698"/>
                </a:solidFill>
                <a:effectLst/>
                <a:uLnTx/>
                <a:uFillTx/>
                <a:latin typeface="Arial" panose="020B0604020202020204" pitchFamily="34" charset="0"/>
                <a:ea typeface="+mn-ea"/>
                <a:cs typeface="Arial" panose="020B0604020202020204" pitchFamily="34" charset="0"/>
              </a:endParaRPr>
            </a:p>
          </p:txBody>
        </p:sp>
        <p:sp>
          <p:nvSpPr>
            <p:cNvPr id="98" name="Rectangle 97"/>
            <p:cNvSpPr/>
            <p:nvPr/>
          </p:nvSpPr>
          <p:spPr>
            <a:xfrm>
              <a:off x="3859708" y="5899875"/>
              <a:ext cx="493219" cy="105309"/>
            </a:xfrm>
            <a:prstGeom prst="rect">
              <a:avLst/>
            </a:prstGeom>
            <a:solidFill>
              <a:srgbClr val="FFFFFF"/>
            </a:solidFill>
            <a:ln w="9525" cap="flat" cmpd="sng" algn="ctr">
              <a:solidFill>
                <a:srgbClr val="1A6698"/>
              </a:solidFill>
              <a:prstDash val="solid"/>
              <a:round/>
              <a:headEnd type="none" w="med" len="med"/>
              <a:tailEnd type="none" w="med" len="med"/>
            </a:ln>
            <a:effectLst/>
          </p:spPr>
          <p:txBody>
            <a:bodyPr wrap="square" lIns="34180" tIns="34180" rIns="34180" bIns="34180" rtlCol="0" anchor="ctr"/>
            <a:lstStyle/>
            <a:p>
              <a:pPr marL="0" marR="0" lvl="0" indent="0" algn="l" defTabSz="868052" rtl="0" eaLnBrk="1" fontAlgn="auto" latinLnBrk="0" hangingPunct="1">
                <a:lnSpc>
                  <a:spcPct val="100000"/>
                </a:lnSpc>
                <a:spcBef>
                  <a:spcPts val="1200"/>
                </a:spcBef>
                <a:spcAft>
                  <a:spcPts val="0"/>
                </a:spcAft>
                <a:buClrTx/>
                <a:buSzTx/>
                <a:buFontTx/>
                <a:buNone/>
                <a:tabLst/>
                <a:defRPr/>
              </a:pPr>
              <a:r>
                <a:rPr kumimoji="0" lang="en-US" sz="800" b="0" i="0" u="none" strike="noStrike" kern="0" cap="none" spc="0" normalizeH="0" baseline="0" noProof="0" smtClean="0">
                  <a:ln>
                    <a:noFill/>
                  </a:ln>
                  <a:solidFill>
                    <a:srgbClr val="1A6698"/>
                  </a:solidFill>
                  <a:effectLst/>
                  <a:uLnTx/>
                  <a:uFillTx/>
                  <a:latin typeface="Arial" panose="020B0604020202020204" pitchFamily="34" charset="0"/>
                  <a:ea typeface="+mn-ea"/>
                  <a:cs typeface="Arial" panose="020B0604020202020204" pitchFamily="34" charset="0"/>
                </a:rPr>
                <a:t>Task A</a:t>
              </a:r>
              <a:endParaRPr kumimoji="0" lang="en-US" sz="800" b="0" i="0" u="none" strike="noStrike" kern="0" cap="none" spc="0" normalizeH="0" baseline="0" noProof="0" dirty="0">
                <a:ln>
                  <a:noFill/>
                </a:ln>
                <a:solidFill>
                  <a:srgbClr val="1A6698"/>
                </a:solidFill>
                <a:effectLst/>
                <a:uLnTx/>
                <a:uFillTx/>
                <a:latin typeface="Arial" panose="020B0604020202020204" pitchFamily="34" charset="0"/>
                <a:ea typeface="+mn-ea"/>
                <a:cs typeface="Arial" panose="020B0604020202020204" pitchFamily="34" charset="0"/>
              </a:endParaRPr>
            </a:p>
          </p:txBody>
        </p:sp>
        <p:sp>
          <p:nvSpPr>
            <p:cNvPr id="99" name="Rectangle 98"/>
            <p:cNvSpPr/>
            <p:nvPr/>
          </p:nvSpPr>
          <p:spPr>
            <a:xfrm>
              <a:off x="3859706" y="6039191"/>
              <a:ext cx="493219" cy="105309"/>
            </a:xfrm>
            <a:prstGeom prst="rect">
              <a:avLst/>
            </a:prstGeom>
            <a:solidFill>
              <a:srgbClr val="FFFFFF"/>
            </a:solidFill>
            <a:ln w="9525" cap="flat" cmpd="sng" algn="ctr">
              <a:solidFill>
                <a:srgbClr val="1A6698"/>
              </a:solidFill>
              <a:prstDash val="solid"/>
              <a:round/>
              <a:headEnd type="none" w="med" len="med"/>
              <a:tailEnd type="none" w="med" len="med"/>
            </a:ln>
            <a:effectLst/>
          </p:spPr>
          <p:txBody>
            <a:bodyPr wrap="square" lIns="34180" tIns="34180" rIns="34180" bIns="34180" rtlCol="0" anchor="ctr"/>
            <a:lstStyle/>
            <a:p>
              <a:pPr marL="0" marR="0" lvl="0" indent="0" algn="l" defTabSz="868052" rtl="0" eaLnBrk="1" fontAlgn="auto" latinLnBrk="0" hangingPunct="1">
                <a:lnSpc>
                  <a:spcPct val="100000"/>
                </a:lnSpc>
                <a:spcBef>
                  <a:spcPts val="1200"/>
                </a:spcBef>
                <a:spcAft>
                  <a:spcPts val="0"/>
                </a:spcAft>
                <a:buClrTx/>
                <a:buSzTx/>
                <a:buFontTx/>
                <a:buNone/>
                <a:tabLst/>
                <a:defRPr/>
              </a:pPr>
              <a:r>
                <a:rPr kumimoji="0" lang="en-US" sz="800" b="0" i="0" u="none" strike="noStrike" kern="0" cap="none" spc="0" normalizeH="0" baseline="0" noProof="0" smtClean="0">
                  <a:ln>
                    <a:noFill/>
                  </a:ln>
                  <a:solidFill>
                    <a:srgbClr val="1A6698"/>
                  </a:solidFill>
                  <a:effectLst/>
                  <a:uLnTx/>
                  <a:uFillTx/>
                  <a:latin typeface="Arial" panose="020B0604020202020204" pitchFamily="34" charset="0"/>
                  <a:ea typeface="+mn-ea"/>
                  <a:cs typeface="Arial" panose="020B0604020202020204" pitchFamily="34" charset="0"/>
                </a:rPr>
                <a:t>Task B</a:t>
              </a:r>
              <a:endParaRPr kumimoji="0" lang="en-US" sz="800" b="0" i="0" u="none" strike="noStrike" kern="0" cap="none" spc="0" normalizeH="0" baseline="0" noProof="0" dirty="0">
                <a:ln>
                  <a:noFill/>
                </a:ln>
                <a:solidFill>
                  <a:srgbClr val="1A6698"/>
                </a:solidFill>
                <a:effectLst/>
                <a:uLnTx/>
                <a:uFillTx/>
                <a:latin typeface="Arial" panose="020B0604020202020204" pitchFamily="34" charset="0"/>
                <a:ea typeface="+mn-ea"/>
                <a:cs typeface="Arial" panose="020B0604020202020204" pitchFamily="34" charset="0"/>
              </a:endParaRPr>
            </a:p>
          </p:txBody>
        </p:sp>
        <p:sp>
          <p:nvSpPr>
            <p:cNvPr id="100" name="Rectangle 99"/>
            <p:cNvSpPr/>
            <p:nvPr/>
          </p:nvSpPr>
          <p:spPr>
            <a:xfrm>
              <a:off x="3859706" y="6173461"/>
              <a:ext cx="493219" cy="105309"/>
            </a:xfrm>
            <a:prstGeom prst="rect">
              <a:avLst/>
            </a:prstGeom>
            <a:solidFill>
              <a:srgbClr val="FFFFFF"/>
            </a:solidFill>
            <a:ln w="9525" cap="flat" cmpd="sng" algn="ctr">
              <a:solidFill>
                <a:srgbClr val="1A6698"/>
              </a:solidFill>
              <a:prstDash val="solid"/>
              <a:round/>
              <a:headEnd type="none" w="med" len="med"/>
              <a:tailEnd type="none" w="med" len="med"/>
            </a:ln>
            <a:effectLst/>
          </p:spPr>
          <p:txBody>
            <a:bodyPr wrap="square" lIns="34180" tIns="34180" rIns="34180" bIns="34180" rtlCol="0" anchor="ctr"/>
            <a:lstStyle/>
            <a:p>
              <a:pPr marL="0" marR="0" lvl="0" indent="0" algn="l" defTabSz="868052" rtl="0" eaLnBrk="1" fontAlgn="auto" latinLnBrk="0" hangingPunct="1">
                <a:lnSpc>
                  <a:spcPct val="100000"/>
                </a:lnSpc>
                <a:spcBef>
                  <a:spcPts val="1200"/>
                </a:spcBef>
                <a:spcAft>
                  <a:spcPts val="0"/>
                </a:spcAft>
                <a:buClrTx/>
                <a:buSzTx/>
                <a:buFontTx/>
                <a:buNone/>
                <a:tabLst/>
                <a:defRPr/>
              </a:pPr>
              <a:r>
                <a:rPr kumimoji="0" lang="en-US" sz="800" b="0" i="0" u="none" strike="noStrike" kern="0" cap="none" spc="0" normalizeH="0" baseline="0" noProof="0" dirty="0" smtClean="0">
                  <a:ln>
                    <a:noFill/>
                  </a:ln>
                  <a:solidFill>
                    <a:srgbClr val="1A6698"/>
                  </a:solidFill>
                  <a:effectLst/>
                  <a:uLnTx/>
                  <a:uFillTx/>
                  <a:latin typeface="Arial" panose="020B0604020202020204" pitchFamily="34" charset="0"/>
                  <a:ea typeface="+mn-ea"/>
                  <a:cs typeface="Arial" panose="020B0604020202020204" pitchFamily="34" charset="0"/>
                </a:rPr>
                <a:t>Task C</a:t>
              </a:r>
              <a:endParaRPr kumimoji="0" lang="en-US" sz="800" b="0" i="0" u="none" strike="noStrike" kern="0" cap="none" spc="0" normalizeH="0" baseline="0" noProof="0" dirty="0">
                <a:ln>
                  <a:noFill/>
                </a:ln>
                <a:solidFill>
                  <a:srgbClr val="1A6698"/>
                </a:solidFill>
                <a:effectLst/>
                <a:uLnTx/>
                <a:uFillTx/>
                <a:latin typeface="Arial" panose="020B0604020202020204" pitchFamily="34" charset="0"/>
                <a:ea typeface="+mn-ea"/>
                <a:cs typeface="Arial" panose="020B0604020202020204" pitchFamily="34" charset="0"/>
              </a:endParaRPr>
            </a:p>
          </p:txBody>
        </p:sp>
        <p:sp>
          <p:nvSpPr>
            <p:cNvPr id="101" name="Rectangle 100"/>
            <p:cNvSpPr/>
            <p:nvPr/>
          </p:nvSpPr>
          <p:spPr>
            <a:xfrm>
              <a:off x="3859706" y="6317840"/>
              <a:ext cx="493219" cy="105309"/>
            </a:xfrm>
            <a:prstGeom prst="rect">
              <a:avLst/>
            </a:prstGeom>
            <a:solidFill>
              <a:srgbClr val="FFFFFF"/>
            </a:solidFill>
            <a:ln w="9525" cap="flat" cmpd="sng" algn="ctr">
              <a:solidFill>
                <a:srgbClr val="1A6698"/>
              </a:solidFill>
              <a:prstDash val="solid"/>
              <a:round/>
              <a:headEnd type="none" w="med" len="med"/>
              <a:tailEnd type="none" w="med" len="med"/>
            </a:ln>
            <a:effectLst/>
          </p:spPr>
          <p:txBody>
            <a:bodyPr wrap="square" lIns="34180" tIns="34180" rIns="34180" bIns="34180" rtlCol="0" anchor="ctr"/>
            <a:lstStyle/>
            <a:p>
              <a:pPr marL="0" marR="0" lvl="0" indent="0" algn="l" defTabSz="868052" rtl="0" eaLnBrk="1" fontAlgn="auto" latinLnBrk="0" hangingPunct="1">
                <a:lnSpc>
                  <a:spcPct val="100000"/>
                </a:lnSpc>
                <a:spcBef>
                  <a:spcPts val="1200"/>
                </a:spcBef>
                <a:spcAft>
                  <a:spcPts val="0"/>
                </a:spcAft>
                <a:buClrTx/>
                <a:buSzTx/>
                <a:buFontTx/>
                <a:buNone/>
                <a:tabLst/>
                <a:defRPr/>
              </a:pPr>
              <a:r>
                <a:rPr kumimoji="0" lang="en-US" sz="800" b="0" i="0" u="none" strike="noStrike" kern="0" cap="none" spc="0" normalizeH="0" baseline="0" noProof="0" dirty="0" smtClean="0">
                  <a:ln>
                    <a:noFill/>
                  </a:ln>
                  <a:solidFill>
                    <a:srgbClr val="1A6698"/>
                  </a:solidFill>
                  <a:effectLst/>
                  <a:uLnTx/>
                  <a:uFillTx/>
                  <a:latin typeface="Arial" panose="020B0604020202020204" pitchFamily="34" charset="0"/>
                  <a:ea typeface="+mn-ea"/>
                  <a:cs typeface="Arial" panose="020B0604020202020204" pitchFamily="34" charset="0"/>
                </a:rPr>
                <a:t>Task D</a:t>
              </a:r>
              <a:endParaRPr kumimoji="0" lang="en-US" sz="800" b="0" i="0" u="none" strike="noStrike" kern="0" cap="none" spc="0" normalizeH="0" baseline="0" noProof="0" dirty="0">
                <a:ln>
                  <a:noFill/>
                </a:ln>
                <a:solidFill>
                  <a:srgbClr val="1A6698"/>
                </a:solidFill>
                <a:effectLst/>
                <a:uLnTx/>
                <a:uFillTx/>
                <a:latin typeface="Arial" panose="020B0604020202020204" pitchFamily="34" charset="0"/>
                <a:ea typeface="+mn-ea"/>
                <a:cs typeface="Arial" panose="020B0604020202020204" pitchFamily="34" charset="0"/>
              </a:endParaRPr>
            </a:p>
          </p:txBody>
        </p:sp>
      </p:grpSp>
      <p:sp>
        <p:nvSpPr>
          <p:cNvPr id="102" name="Rectangle 101"/>
          <p:cNvSpPr/>
          <p:nvPr>
            <p:custDataLst>
              <p:tags r:id="rId19"/>
            </p:custDataLst>
          </p:nvPr>
        </p:nvSpPr>
        <p:spPr bwMode="gray">
          <a:xfrm>
            <a:off x="9715493" y="2470953"/>
            <a:ext cx="146219" cy="1331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err="1" smtClean="0">
              <a:ln>
                <a:noFill/>
              </a:ln>
              <a:solidFill>
                <a:srgbClr val="000000"/>
              </a:solidFill>
              <a:effectLst/>
              <a:uLnTx/>
              <a:uFillTx/>
              <a:latin typeface="Arial"/>
              <a:ea typeface="+mn-ea"/>
              <a:cs typeface="+mn-cs"/>
            </a:endParaRPr>
          </a:p>
        </p:txBody>
      </p:sp>
      <p:sp>
        <p:nvSpPr>
          <p:cNvPr id="103" name="Rectangle 102"/>
          <p:cNvSpPr/>
          <p:nvPr/>
        </p:nvSpPr>
        <p:spPr bwMode="gray">
          <a:xfrm>
            <a:off x="9715493" y="2650145"/>
            <a:ext cx="146219" cy="1331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err="1" smtClean="0">
              <a:ln>
                <a:noFill/>
              </a:ln>
              <a:solidFill>
                <a:srgbClr val="000000"/>
              </a:solidFill>
              <a:effectLst/>
              <a:uLnTx/>
              <a:uFillTx/>
              <a:latin typeface="Arial"/>
              <a:ea typeface="+mn-ea"/>
              <a:cs typeface="+mn-cs"/>
            </a:endParaRPr>
          </a:p>
        </p:txBody>
      </p:sp>
      <p:sp>
        <p:nvSpPr>
          <p:cNvPr id="104" name="Rectangle 103"/>
          <p:cNvSpPr/>
          <p:nvPr/>
        </p:nvSpPr>
        <p:spPr bwMode="gray">
          <a:xfrm>
            <a:off x="9715493" y="2839210"/>
            <a:ext cx="146219" cy="1331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err="1" smtClean="0">
              <a:ln>
                <a:noFill/>
              </a:ln>
              <a:solidFill>
                <a:srgbClr val="000000"/>
              </a:solidFill>
              <a:effectLst/>
              <a:uLnTx/>
              <a:uFillTx/>
              <a:latin typeface="Arial"/>
              <a:ea typeface="+mn-ea"/>
              <a:cs typeface="+mn-cs"/>
            </a:endParaRPr>
          </a:p>
        </p:txBody>
      </p:sp>
      <p:pic>
        <p:nvPicPr>
          <p:cNvPr id="105" name="Picture 104"/>
          <p:cNvPicPr>
            <a:picLocks noChangeAspect="1"/>
          </p:cNvPicPr>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l="54843" t="25230" b="30372"/>
          <a:stretch/>
        </p:blipFill>
        <p:spPr>
          <a:xfrm>
            <a:off x="6678740" y="4218648"/>
            <a:ext cx="1599357" cy="1075315"/>
          </a:xfrm>
          <a:prstGeom prst="rect">
            <a:avLst/>
          </a:prstGeom>
          <a:effectLst>
            <a:glow>
              <a:schemeClr val="accent1"/>
            </a:glow>
          </a:effectLst>
          <a:extLst>
            <a:ext uri="{AF507438-7753-43E0-B8FC-AC1667EBCBE1}">
              <a14:hiddenEffects xmlns:a14="http://schemas.microsoft.com/office/drawing/2010/main">
                <a:effectLst>
                  <a:glow>
                    <a:schemeClr val="accent1"/>
                  </a:glow>
                  <a:outerShdw dist="2540000" sx="0" sy="0" algn="ctr" rotWithShape="0">
                    <a:schemeClr val="accent3"/>
                  </a:outerShdw>
                </a:effectLst>
              </a14:hiddenEffects>
            </a:ext>
          </a:extLst>
        </p:spPr>
      </p:pic>
      <p:sp>
        <p:nvSpPr>
          <p:cNvPr id="106" name="Freeform 105"/>
          <p:cNvSpPr>
            <a:spLocks noChangeAspect="1"/>
          </p:cNvSpPr>
          <p:nvPr/>
        </p:nvSpPr>
        <p:spPr>
          <a:xfrm rot="20263309">
            <a:off x="2716583" y="2518690"/>
            <a:ext cx="594602" cy="573812"/>
          </a:xfrm>
          <a:custGeom>
            <a:avLst/>
            <a:gdLst>
              <a:gd name="connsiteX0" fmla="*/ 702997 w 1624046"/>
              <a:gd name="connsiteY0" fmla="*/ 1133855 h 1716007"/>
              <a:gd name="connsiteX1" fmla="*/ 753388 w 1624046"/>
              <a:gd name="connsiteY1" fmla="*/ 1221481 h 1716007"/>
              <a:gd name="connsiteX2" fmla="*/ 712429 w 1624046"/>
              <a:gd name="connsiteY2" fmla="*/ 1373297 h 1716007"/>
              <a:gd name="connsiteX3" fmla="*/ 864248 w 1624046"/>
              <a:gd name="connsiteY3" fmla="*/ 1414256 h 1716007"/>
              <a:gd name="connsiteX4" fmla="*/ 914639 w 1624046"/>
              <a:gd name="connsiteY4" fmla="*/ 1501883 h 1716007"/>
              <a:gd name="connsiteX5" fmla="*/ 827012 w 1624046"/>
              <a:gd name="connsiteY5" fmla="*/ 1552274 h 1716007"/>
              <a:gd name="connsiteX6" fmla="*/ 675193 w 1624046"/>
              <a:gd name="connsiteY6" fmla="*/ 1511314 h 1716007"/>
              <a:gd name="connsiteX7" fmla="*/ 634234 w 1624046"/>
              <a:gd name="connsiteY7" fmla="*/ 1663132 h 1716007"/>
              <a:gd name="connsiteX8" fmla="*/ 546607 w 1624046"/>
              <a:gd name="connsiteY8" fmla="*/ 1713523 h 1716007"/>
              <a:gd name="connsiteX9" fmla="*/ 496217 w 1624046"/>
              <a:gd name="connsiteY9" fmla="*/ 1625896 h 1716007"/>
              <a:gd name="connsiteX10" fmla="*/ 537176 w 1624046"/>
              <a:gd name="connsiteY10" fmla="*/ 1474079 h 1716007"/>
              <a:gd name="connsiteX11" fmla="*/ 385361 w 1624046"/>
              <a:gd name="connsiteY11" fmla="*/ 1433120 h 1716007"/>
              <a:gd name="connsiteX12" fmla="*/ 334970 w 1624046"/>
              <a:gd name="connsiteY12" fmla="*/ 1345494 h 1716007"/>
              <a:gd name="connsiteX13" fmla="*/ 422597 w 1624046"/>
              <a:gd name="connsiteY13" fmla="*/ 1295103 h 1716007"/>
              <a:gd name="connsiteX14" fmla="*/ 574412 w 1624046"/>
              <a:gd name="connsiteY14" fmla="*/ 1336061 h 1716007"/>
              <a:gd name="connsiteX15" fmla="*/ 615370 w 1624046"/>
              <a:gd name="connsiteY15" fmla="*/ 1184245 h 1716007"/>
              <a:gd name="connsiteX16" fmla="*/ 702997 w 1624046"/>
              <a:gd name="connsiteY16" fmla="*/ 1133855 h 1716007"/>
              <a:gd name="connsiteX17" fmla="*/ 341628 w 1624046"/>
              <a:gd name="connsiteY17" fmla="*/ 724639 h 1716007"/>
              <a:gd name="connsiteX18" fmla="*/ 134545 w 1624046"/>
              <a:gd name="connsiteY18" fmla="*/ 811356 h 1716007"/>
              <a:gd name="connsiteX19" fmla="*/ 221262 w 1624046"/>
              <a:gd name="connsiteY19" fmla="*/ 1018439 h 1716007"/>
              <a:gd name="connsiteX20" fmla="*/ 428345 w 1624046"/>
              <a:gd name="connsiteY20" fmla="*/ 931722 h 1716007"/>
              <a:gd name="connsiteX21" fmla="*/ 341628 w 1624046"/>
              <a:gd name="connsiteY21" fmla="*/ 724639 h 1716007"/>
              <a:gd name="connsiteX22" fmla="*/ 1508829 w 1624046"/>
              <a:gd name="connsiteY22" fmla="*/ 1001818 h 1716007"/>
              <a:gd name="connsiteX23" fmla="*/ 1534915 w 1624046"/>
              <a:gd name="connsiteY23" fmla="*/ 1013003 h 1716007"/>
              <a:gd name="connsiteX24" fmla="*/ 1553121 w 1624046"/>
              <a:gd name="connsiteY24" fmla="*/ 1112433 h 1716007"/>
              <a:gd name="connsiteX25" fmla="*/ 1463777 w 1624046"/>
              <a:gd name="connsiteY25" fmla="*/ 1241830 h 1716007"/>
              <a:gd name="connsiteX26" fmla="*/ 1593176 w 1624046"/>
              <a:gd name="connsiteY26" fmla="*/ 1331175 h 1716007"/>
              <a:gd name="connsiteX27" fmla="*/ 1611381 w 1624046"/>
              <a:gd name="connsiteY27" fmla="*/ 1430604 h 1716007"/>
              <a:gd name="connsiteX28" fmla="*/ 1511953 w 1624046"/>
              <a:gd name="connsiteY28" fmla="*/ 1448810 h 1716007"/>
              <a:gd name="connsiteX29" fmla="*/ 1382554 w 1624046"/>
              <a:gd name="connsiteY29" fmla="*/ 1359465 h 1716007"/>
              <a:gd name="connsiteX30" fmla="*/ 1293209 w 1624046"/>
              <a:gd name="connsiteY30" fmla="*/ 1488862 h 1716007"/>
              <a:gd name="connsiteX31" fmla="*/ 1193780 w 1624046"/>
              <a:gd name="connsiteY31" fmla="*/ 1507068 h 1716007"/>
              <a:gd name="connsiteX32" fmla="*/ 1175574 w 1624046"/>
              <a:gd name="connsiteY32" fmla="*/ 1407639 h 1716007"/>
              <a:gd name="connsiteX33" fmla="*/ 1264918 w 1624046"/>
              <a:gd name="connsiteY33" fmla="*/ 1278241 h 1716007"/>
              <a:gd name="connsiteX34" fmla="*/ 1135523 w 1624046"/>
              <a:gd name="connsiteY34" fmla="*/ 1188898 h 1716007"/>
              <a:gd name="connsiteX35" fmla="*/ 1117317 w 1624046"/>
              <a:gd name="connsiteY35" fmla="*/ 1089469 h 1716007"/>
              <a:gd name="connsiteX36" fmla="*/ 1216746 w 1624046"/>
              <a:gd name="connsiteY36" fmla="*/ 1071263 h 1716007"/>
              <a:gd name="connsiteX37" fmla="*/ 1346142 w 1624046"/>
              <a:gd name="connsiteY37" fmla="*/ 1160606 h 1716007"/>
              <a:gd name="connsiteX38" fmla="*/ 1435486 w 1624046"/>
              <a:gd name="connsiteY38" fmla="*/ 1031209 h 1716007"/>
              <a:gd name="connsiteX39" fmla="*/ 1508829 w 1624046"/>
              <a:gd name="connsiteY39" fmla="*/ 1001818 h 1716007"/>
              <a:gd name="connsiteX40" fmla="*/ 1392186 w 1624046"/>
              <a:gd name="connsiteY40" fmla="*/ 369011 h 1716007"/>
              <a:gd name="connsiteX41" fmla="*/ 1432228 w 1624046"/>
              <a:gd name="connsiteY41" fmla="*/ 400943 h 1716007"/>
              <a:gd name="connsiteX42" fmla="*/ 1581368 w 1624046"/>
              <a:gd name="connsiteY42" fmla="*/ 670786 h 1716007"/>
              <a:gd name="connsiteX43" fmla="*/ 1587103 w 1624046"/>
              <a:gd name="connsiteY43" fmla="*/ 721680 h 1716007"/>
              <a:gd name="connsiteX44" fmla="*/ 1580765 w 1624046"/>
              <a:gd name="connsiteY44" fmla="*/ 729628 h 1716007"/>
              <a:gd name="connsiteX45" fmla="*/ 1581097 w 1624046"/>
              <a:gd name="connsiteY45" fmla="*/ 733539 h 1716007"/>
              <a:gd name="connsiteX46" fmla="*/ 1548069 w 1624046"/>
              <a:gd name="connsiteY46" fmla="*/ 772682 h 1716007"/>
              <a:gd name="connsiteX47" fmla="*/ 1274204 w 1624046"/>
              <a:gd name="connsiteY47" fmla="*/ 914301 h 1716007"/>
              <a:gd name="connsiteX48" fmla="*/ 1200663 w 1624046"/>
              <a:gd name="connsiteY48" fmla="*/ 906319 h 1716007"/>
              <a:gd name="connsiteX49" fmla="*/ 1184028 w 1624046"/>
              <a:gd name="connsiteY49" fmla="*/ 885599 h 1716007"/>
              <a:gd name="connsiteX50" fmla="*/ 1179704 w 1624046"/>
              <a:gd name="connsiteY50" fmla="*/ 834566 h 1716007"/>
              <a:gd name="connsiteX51" fmla="*/ 1212731 w 1624046"/>
              <a:gd name="connsiteY51" fmla="*/ 795423 h 1716007"/>
              <a:gd name="connsiteX52" fmla="*/ 1368614 w 1624046"/>
              <a:gd name="connsiteY52" fmla="*/ 714814 h 1716007"/>
              <a:gd name="connsiteX53" fmla="*/ 1199177 w 1624046"/>
              <a:gd name="connsiteY53" fmla="*/ 671941 h 1716007"/>
              <a:gd name="connsiteX54" fmla="*/ 655145 w 1624046"/>
              <a:gd name="connsiteY54" fmla="*/ 743277 h 1716007"/>
              <a:gd name="connsiteX55" fmla="*/ 555490 w 1624046"/>
              <a:gd name="connsiteY55" fmla="*/ 798740 h 1716007"/>
              <a:gd name="connsiteX56" fmla="*/ 559368 w 1624046"/>
              <a:gd name="connsiteY56" fmla="*/ 811234 h 1716007"/>
              <a:gd name="connsiteX57" fmla="*/ 544131 w 1624046"/>
              <a:gd name="connsiteY57" fmla="*/ 975726 h 1716007"/>
              <a:gd name="connsiteX58" fmla="*/ 175523 w 1624046"/>
              <a:gd name="connsiteY58" fmla="*/ 1130083 h 1716007"/>
              <a:gd name="connsiteX59" fmla="*/ 21167 w 1624046"/>
              <a:gd name="connsiteY59" fmla="*/ 761476 h 1716007"/>
              <a:gd name="connsiteX60" fmla="*/ 389774 w 1624046"/>
              <a:gd name="connsiteY60" fmla="*/ 607119 h 1716007"/>
              <a:gd name="connsiteX61" fmla="*/ 483136 w 1624046"/>
              <a:gd name="connsiteY61" fmla="*/ 669365 h 1716007"/>
              <a:gd name="connsiteX62" fmla="*/ 499480 w 1624046"/>
              <a:gd name="connsiteY62" fmla="*/ 689384 h 1716007"/>
              <a:gd name="connsiteX63" fmla="*/ 499568 w 1624046"/>
              <a:gd name="connsiteY63" fmla="*/ 689122 h 1716007"/>
              <a:gd name="connsiteX64" fmla="*/ 1306212 w 1624046"/>
              <a:gd name="connsiteY64" fmla="*/ 561026 h 1716007"/>
              <a:gd name="connsiteX65" fmla="*/ 1382239 w 1624046"/>
              <a:gd name="connsiteY65" fmla="*/ 587164 h 1716007"/>
              <a:gd name="connsiteX66" fmla="*/ 1315096 w 1624046"/>
              <a:gd name="connsiteY66" fmla="*/ 465681 h 1716007"/>
              <a:gd name="connsiteX67" fmla="*/ 1309362 w 1624046"/>
              <a:gd name="connsiteY67" fmla="*/ 414788 h 1716007"/>
              <a:gd name="connsiteX68" fmla="*/ 1341293 w 1624046"/>
              <a:gd name="connsiteY68" fmla="*/ 374746 h 1716007"/>
              <a:gd name="connsiteX69" fmla="*/ 1366633 w 1624046"/>
              <a:gd name="connsiteY69" fmla="*/ 366749 h 1716007"/>
              <a:gd name="connsiteX70" fmla="*/ 1392186 w 1624046"/>
              <a:gd name="connsiteY70" fmla="*/ 369011 h 1716007"/>
              <a:gd name="connsiteX71" fmla="*/ 752404 w 1624046"/>
              <a:gd name="connsiteY71" fmla="*/ 13253 h 1716007"/>
              <a:gd name="connsiteX72" fmla="*/ 775684 w 1624046"/>
              <a:gd name="connsiteY72" fmla="*/ 29490 h 1716007"/>
              <a:gd name="connsiteX73" fmla="*/ 773375 w 1624046"/>
              <a:gd name="connsiteY73" fmla="*/ 130546 h 1716007"/>
              <a:gd name="connsiteX74" fmla="*/ 659677 w 1624046"/>
              <a:gd name="connsiteY74" fmla="*/ 239165 h 1716007"/>
              <a:gd name="connsiteX75" fmla="*/ 768299 w 1624046"/>
              <a:gd name="connsiteY75" fmla="*/ 352866 h 1716007"/>
              <a:gd name="connsiteX76" fmla="*/ 765989 w 1624046"/>
              <a:gd name="connsiteY76" fmla="*/ 453922 h 1716007"/>
              <a:gd name="connsiteX77" fmla="*/ 664934 w 1624046"/>
              <a:gd name="connsiteY77" fmla="*/ 451613 h 1716007"/>
              <a:gd name="connsiteX78" fmla="*/ 556312 w 1624046"/>
              <a:gd name="connsiteY78" fmla="*/ 337912 h 1716007"/>
              <a:gd name="connsiteX79" fmla="*/ 442611 w 1624046"/>
              <a:gd name="connsiteY79" fmla="*/ 446534 h 1716007"/>
              <a:gd name="connsiteX80" fmla="*/ 341555 w 1624046"/>
              <a:gd name="connsiteY80" fmla="*/ 444225 h 1716007"/>
              <a:gd name="connsiteX81" fmla="*/ 343864 w 1624046"/>
              <a:gd name="connsiteY81" fmla="*/ 343169 h 1716007"/>
              <a:gd name="connsiteX82" fmla="*/ 457565 w 1624046"/>
              <a:gd name="connsiteY82" fmla="*/ 234547 h 1716007"/>
              <a:gd name="connsiteX83" fmla="*/ 348946 w 1624046"/>
              <a:gd name="connsiteY83" fmla="*/ 120849 h 1716007"/>
              <a:gd name="connsiteX84" fmla="*/ 351255 w 1624046"/>
              <a:gd name="connsiteY84" fmla="*/ 19793 h 1716007"/>
              <a:gd name="connsiteX85" fmla="*/ 452311 w 1624046"/>
              <a:gd name="connsiteY85" fmla="*/ 22102 h 1716007"/>
              <a:gd name="connsiteX86" fmla="*/ 560930 w 1624046"/>
              <a:gd name="connsiteY86" fmla="*/ 135800 h 1716007"/>
              <a:gd name="connsiteX87" fmla="*/ 674628 w 1624046"/>
              <a:gd name="connsiteY87" fmla="*/ 27181 h 1716007"/>
              <a:gd name="connsiteX88" fmla="*/ 752404 w 1624046"/>
              <a:gd name="connsiteY88" fmla="*/ 13253 h 171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624046" h="1716007">
                <a:moveTo>
                  <a:pt x="702997" y="1133855"/>
                </a:moveTo>
                <a:cubicBezTo>
                  <a:pt x="741109" y="1144137"/>
                  <a:pt x="763670" y="1183369"/>
                  <a:pt x="753388" y="1221481"/>
                </a:cubicBezTo>
                <a:lnTo>
                  <a:pt x="712429" y="1373297"/>
                </a:lnTo>
                <a:lnTo>
                  <a:pt x="864248" y="1414256"/>
                </a:lnTo>
                <a:cubicBezTo>
                  <a:pt x="902360" y="1424539"/>
                  <a:pt x="924921" y="1463771"/>
                  <a:pt x="914639" y="1501883"/>
                </a:cubicBezTo>
                <a:cubicBezTo>
                  <a:pt x="904356" y="1539995"/>
                  <a:pt x="865124" y="1562556"/>
                  <a:pt x="827012" y="1552274"/>
                </a:cubicBezTo>
                <a:lnTo>
                  <a:pt x="675193" y="1511314"/>
                </a:lnTo>
                <a:lnTo>
                  <a:pt x="634234" y="1663132"/>
                </a:lnTo>
                <a:cubicBezTo>
                  <a:pt x="623952" y="1701244"/>
                  <a:pt x="584720" y="1723805"/>
                  <a:pt x="546607" y="1713523"/>
                </a:cubicBezTo>
                <a:cubicBezTo>
                  <a:pt x="508495" y="1703241"/>
                  <a:pt x="485934" y="1664009"/>
                  <a:pt x="496217" y="1625896"/>
                </a:cubicBezTo>
                <a:lnTo>
                  <a:pt x="537176" y="1474079"/>
                </a:lnTo>
                <a:lnTo>
                  <a:pt x="385361" y="1433120"/>
                </a:lnTo>
                <a:cubicBezTo>
                  <a:pt x="347249" y="1422838"/>
                  <a:pt x="324688" y="1383606"/>
                  <a:pt x="334970" y="1345494"/>
                </a:cubicBezTo>
                <a:cubicBezTo>
                  <a:pt x="345252" y="1307381"/>
                  <a:pt x="384484" y="1284821"/>
                  <a:pt x="422597" y="1295103"/>
                </a:cubicBezTo>
                <a:lnTo>
                  <a:pt x="574412" y="1336061"/>
                </a:lnTo>
                <a:lnTo>
                  <a:pt x="615370" y="1184245"/>
                </a:lnTo>
                <a:cubicBezTo>
                  <a:pt x="625653" y="1146133"/>
                  <a:pt x="664884" y="1123572"/>
                  <a:pt x="702997" y="1133855"/>
                </a:cubicBezTo>
                <a:close/>
                <a:moveTo>
                  <a:pt x="341628" y="724639"/>
                </a:moveTo>
                <a:cubicBezTo>
                  <a:pt x="260497" y="691401"/>
                  <a:pt x="167783" y="730226"/>
                  <a:pt x="134545" y="811356"/>
                </a:cubicBezTo>
                <a:cubicBezTo>
                  <a:pt x="101307" y="892487"/>
                  <a:pt x="140132" y="985201"/>
                  <a:pt x="221262" y="1018439"/>
                </a:cubicBezTo>
                <a:cubicBezTo>
                  <a:pt x="302393" y="1051677"/>
                  <a:pt x="395107" y="1012852"/>
                  <a:pt x="428345" y="931722"/>
                </a:cubicBezTo>
                <a:cubicBezTo>
                  <a:pt x="461583" y="850591"/>
                  <a:pt x="422758" y="757877"/>
                  <a:pt x="341628" y="724639"/>
                </a:cubicBezTo>
                <a:close/>
                <a:moveTo>
                  <a:pt x="1508829" y="1001818"/>
                </a:moveTo>
                <a:cubicBezTo>
                  <a:pt x="1517921" y="1003700"/>
                  <a:pt x="1526794" y="1007396"/>
                  <a:pt x="1534915" y="1013003"/>
                </a:cubicBezTo>
                <a:cubicBezTo>
                  <a:pt x="1567400" y="1035433"/>
                  <a:pt x="1575551" y="1079949"/>
                  <a:pt x="1553121" y="1112433"/>
                </a:cubicBezTo>
                <a:lnTo>
                  <a:pt x="1463777" y="1241830"/>
                </a:lnTo>
                <a:lnTo>
                  <a:pt x="1593176" y="1331175"/>
                </a:lnTo>
                <a:cubicBezTo>
                  <a:pt x="1625660" y="1353604"/>
                  <a:pt x="1633811" y="1398120"/>
                  <a:pt x="1611381" y="1430604"/>
                </a:cubicBezTo>
                <a:cubicBezTo>
                  <a:pt x="1588952" y="1463088"/>
                  <a:pt x="1544436" y="1471240"/>
                  <a:pt x="1511953" y="1448810"/>
                </a:cubicBezTo>
                <a:lnTo>
                  <a:pt x="1382554" y="1359465"/>
                </a:lnTo>
                <a:lnTo>
                  <a:pt x="1293209" y="1488862"/>
                </a:lnTo>
                <a:cubicBezTo>
                  <a:pt x="1270780" y="1521346"/>
                  <a:pt x="1226264" y="1529497"/>
                  <a:pt x="1193780" y="1507068"/>
                </a:cubicBezTo>
                <a:cubicBezTo>
                  <a:pt x="1161296" y="1484639"/>
                  <a:pt x="1153145" y="1440123"/>
                  <a:pt x="1175574" y="1407639"/>
                </a:cubicBezTo>
                <a:lnTo>
                  <a:pt x="1264918" y="1278241"/>
                </a:lnTo>
                <a:lnTo>
                  <a:pt x="1135523" y="1188898"/>
                </a:lnTo>
                <a:cubicBezTo>
                  <a:pt x="1103039" y="1166469"/>
                  <a:pt x="1094888" y="1121953"/>
                  <a:pt x="1117317" y="1089469"/>
                </a:cubicBezTo>
                <a:cubicBezTo>
                  <a:pt x="1139746" y="1056985"/>
                  <a:pt x="1184262" y="1048834"/>
                  <a:pt x="1216746" y="1071263"/>
                </a:cubicBezTo>
                <a:lnTo>
                  <a:pt x="1346142" y="1160606"/>
                </a:lnTo>
                <a:lnTo>
                  <a:pt x="1435486" y="1031209"/>
                </a:lnTo>
                <a:cubicBezTo>
                  <a:pt x="1452308" y="1006847"/>
                  <a:pt x="1481554" y="996171"/>
                  <a:pt x="1508829" y="1001818"/>
                </a:cubicBezTo>
                <a:close/>
                <a:moveTo>
                  <a:pt x="1392186" y="369011"/>
                </a:moveTo>
                <a:cubicBezTo>
                  <a:pt x="1408642" y="373752"/>
                  <a:pt x="1423289" y="384771"/>
                  <a:pt x="1432228" y="400943"/>
                </a:cubicBezTo>
                <a:lnTo>
                  <a:pt x="1581368" y="670786"/>
                </a:lnTo>
                <a:cubicBezTo>
                  <a:pt x="1590307" y="686959"/>
                  <a:pt x="1591844" y="705224"/>
                  <a:pt x="1587103" y="721680"/>
                </a:cubicBezTo>
                <a:lnTo>
                  <a:pt x="1580765" y="729628"/>
                </a:lnTo>
                <a:lnTo>
                  <a:pt x="1581097" y="733539"/>
                </a:lnTo>
                <a:cubicBezTo>
                  <a:pt x="1575903" y="749857"/>
                  <a:pt x="1564483" y="764194"/>
                  <a:pt x="1548069" y="772682"/>
                </a:cubicBezTo>
                <a:lnTo>
                  <a:pt x="1274204" y="914301"/>
                </a:lnTo>
                <a:cubicBezTo>
                  <a:pt x="1249583" y="927032"/>
                  <a:pt x="1220718" y="922987"/>
                  <a:pt x="1200663" y="906319"/>
                </a:cubicBezTo>
                <a:lnTo>
                  <a:pt x="1184028" y="885599"/>
                </a:lnTo>
                <a:lnTo>
                  <a:pt x="1179704" y="834566"/>
                </a:lnTo>
                <a:cubicBezTo>
                  <a:pt x="1184898" y="818248"/>
                  <a:pt x="1196317" y="803911"/>
                  <a:pt x="1212731" y="795423"/>
                </a:cubicBezTo>
                <a:lnTo>
                  <a:pt x="1368614" y="714814"/>
                </a:lnTo>
                <a:lnTo>
                  <a:pt x="1199177" y="671941"/>
                </a:lnTo>
                <a:cubicBezTo>
                  <a:pt x="1042902" y="638249"/>
                  <a:pt x="878976" y="631344"/>
                  <a:pt x="655145" y="743277"/>
                </a:cubicBezTo>
                <a:lnTo>
                  <a:pt x="555490" y="798740"/>
                </a:lnTo>
                <a:lnTo>
                  <a:pt x="559368" y="811234"/>
                </a:lnTo>
                <a:cubicBezTo>
                  <a:pt x="570465" y="864517"/>
                  <a:pt x="566317" y="921571"/>
                  <a:pt x="544131" y="975726"/>
                </a:cubicBezTo>
                <a:cubicBezTo>
                  <a:pt x="484967" y="1120139"/>
                  <a:pt x="319936" y="1189247"/>
                  <a:pt x="175523" y="1130083"/>
                </a:cubicBezTo>
                <a:cubicBezTo>
                  <a:pt x="31111" y="1070919"/>
                  <a:pt x="-37997" y="905888"/>
                  <a:pt x="21167" y="761476"/>
                </a:cubicBezTo>
                <a:cubicBezTo>
                  <a:pt x="80330" y="617063"/>
                  <a:pt x="245361" y="547955"/>
                  <a:pt x="389774" y="607119"/>
                </a:cubicBezTo>
                <a:cubicBezTo>
                  <a:pt x="425877" y="621910"/>
                  <a:pt x="457274" y="643317"/>
                  <a:pt x="483136" y="669365"/>
                </a:cubicBezTo>
                <a:lnTo>
                  <a:pt x="499480" y="689384"/>
                </a:lnTo>
                <a:lnTo>
                  <a:pt x="499568" y="689122"/>
                </a:lnTo>
                <a:cubicBezTo>
                  <a:pt x="701916" y="529522"/>
                  <a:pt x="1077529" y="502323"/>
                  <a:pt x="1306212" y="561026"/>
                </a:cubicBezTo>
                <a:lnTo>
                  <a:pt x="1382239" y="587164"/>
                </a:lnTo>
                <a:lnTo>
                  <a:pt x="1315096" y="465681"/>
                </a:lnTo>
                <a:cubicBezTo>
                  <a:pt x="1306158" y="449509"/>
                  <a:pt x="1304621" y="431244"/>
                  <a:pt x="1309362" y="414788"/>
                </a:cubicBezTo>
                <a:lnTo>
                  <a:pt x="1341293" y="374746"/>
                </a:lnTo>
                <a:lnTo>
                  <a:pt x="1366633" y="366749"/>
                </a:lnTo>
                <a:cubicBezTo>
                  <a:pt x="1375277" y="365840"/>
                  <a:pt x="1383958" y="366641"/>
                  <a:pt x="1392186" y="369011"/>
                </a:cubicBezTo>
                <a:close/>
                <a:moveTo>
                  <a:pt x="752404" y="13253"/>
                </a:moveTo>
                <a:cubicBezTo>
                  <a:pt x="760926" y="16937"/>
                  <a:pt x="768867" y="22354"/>
                  <a:pt x="775684" y="29490"/>
                </a:cubicBezTo>
                <a:cubicBezTo>
                  <a:pt x="802952" y="58033"/>
                  <a:pt x="801918" y="103278"/>
                  <a:pt x="773375" y="130546"/>
                </a:cubicBezTo>
                <a:lnTo>
                  <a:pt x="659677" y="239165"/>
                </a:lnTo>
                <a:lnTo>
                  <a:pt x="768299" y="352866"/>
                </a:lnTo>
                <a:cubicBezTo>
                  <a:pt x="795567" y="381409"/>
                  <a:pt x="794533" y="426654"/>
                  <a:pt x="765989" y="453922"/>
                </a:cubicBezTo>
                <a:cubicBezTo>
                  <a:pt x="737446" y="481190"/>
                  <a:pt x="692202" y="480156"/>
                  <a:pt x="664934" y="451613"/>
                </a:cubicBezTo>
                <a:lnTo>
                  <a:pt x="556312" y="337912"/>
                </a:lnTo>
                <a:lnTo>
                  <a:pt x="442611" y="446534"/>
                </a:lnTo>
                <a:cubicBezTo>
                  <a:pt x="414067" y="473802"/>
                  <a:pt x="368823" y="472768"/>
                  <a:pt x="341555" y="444225"/>
                </a:cubicBezTo>
                <a:cubicBezTo>
                  <a:pt x="314287" y="415681"/>
                  <a:pt x="315320" y="370437"/>
                  <a:pt x="343864" y="343169"/>
                </a:cubicBezTo>
                <a:lnTo>
                  <a:pt x="457565" y="234547"/>
                </a:lnTo>
                <a:lnTo>
                  <a:pt x="348946" y="120849"/>
                </a:lnTo>
                <a:cubicBezTo>
                  <a:pt x="321678" y="92306"/>
                  <a:pt x="322711" y="47061"/>
                  <a:pt x="351255" y="19793"/>
                </a:cubicBezTo>
                <a:cubicBezTo>
                  <a:pt x="379798" y="-7475"/>
                  <a:pt x="425042" y="-6441"/>
                  <a:pt x="452311" y="22102"/>
                </a:cubicBezTo>
                <a:lnTo>
                  <a:pt x="560930" y="135800"/>
                </a:lnTo>
                <a:lnTo>
                  <a:pt x="674628" y="27181"/>
                </a:lnTo>
                <a:cubicBezTo>
                  <a:pt x="696035" y="6730"/>
                  <a:pt x="726836" y="2198"/>
                  <a:pt x="752404" y="13253"/>
                </a:cubicBezTo>
                <a:close/>
              </a:path>
            </a:pathLst>
          </a:custGeom>
          <a:solidFill>
            <a:srgbClr val="FFFFFF"/>
          </a:solidFill>
          <a:ln w="9525" cap="flat" cmpd="sng" algn="ctr">
            <a:solidFill>
              <a:schemeClr val="tx1"/>
            </a:solidFill>
            <a:prstDash val="solid"/>
            <a:round/>
            <a:headEnd type="none" w="med" len="med"/>
            <a:tailEnd type="none" w="med" len="med"/>
          </a:ln>
          <a:effectLst/>
        </p:spPr>
        <p:txBody>
          <a:bodyPr wrap="square" lIns="22381" tIns="22381" rIns="22381" bIns="22381" rtlCol="0" anchor="ctr"/>
          <a:lstStyle/>
          <a:p>
            <a:pPr marL="177800" marR="0" lvl="0" indent="-177800" algn="ctr" defTabSz="868052" rtl="0" eaLnBrk="1" fontAlgn="auto" latinLnBrk="0" hangingPunct="1">
              <a:lnSpc>
                <a:spcPct val="100000"/>
              </a:lnSpc>
              <a:spcBef>
                <a:spcPts val="1200"/>
              </a:spcBef>
              <a:spcAft>
                <a:spcPts val="0"/>
              </a:spcAft>
              <a:buClrTx/>
              <a:buSzTx/>
              <a:buFontTx/>
              <a:buChar char="•"/>
              <a:tabLst/>
              <a:defRPr/>
            </a:pPr>
            <a:endParaRPr kumimoji="0" lang="en-US" sz="535" b="0" i="0" u="none" strike="noStrike" kern="0" cap="none" spc="0" normalizeH="0" baseline="0" noProof="0" dirty="0" err="1">
              <a:ln>
                <a:noFill/>
              </a:ln>
              <a:solidFill>
                <a:srgbClr val="CC0000"/>
              </a:solidFill>
              <a:effectLst/>
              <a:uLnTx/>
              <a:uFillTx/>
              <a:latin typeface="Arial"/>
              <a:ea typeface="+mn-ea"/>
              <a:cs typeface="Arial" panose="020B0604020202020204" pitchFamily="34" charset="0"/>
            </a:endParaRPr>
          </a:p>
        </p:txBody>
      </p:sp>
      <p:grpSp>
        <p:nvGrpSpPr>
          <p:cNvPr id="149" name="Group 148"/>
          <p:cNvGrpSpPr/>
          <p:nvPr>
            <p:custDataLst>
              <p:tags r:id="rId20"/>
            </p:custDataLst>
          </p:nvPr>
        </p:nvGrpSpPr>
        <p:grpSpPr>
          <a:xfrm>
            <a:off x="4335471" y="3816702"/>
            <a:ext cx="806416" cy="770311"/>
            <a:chOff x="10881661" y="1799398"/>
            <a:chExt cx="756453" cy="736270"/>
          </a:xfrm>
        </p:grpSpPr>
        <p:sp>
          <p:nvSpPr>
            <p:cNvPr id="150" name="Oval 149"/>
            <p:cNvSpPr/>
            <p:nvPr/>
          </p:nvSpPr>
          <p:spPr bwMode="gray">
            <a:xfrm>
              <a:off x="10881661" y="1799398"/>
              <a:ext cx="736270" cy="73627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err="1" smtClean="0">
                <a:ln>
                  <a:noFill/>
                </a:ln>
                <a:solidFill>
                  <a:srgbClr val="000000"/>
                </a:solidFill>
                <a:effectLst/>
                <a:uLnTx/>
                <a:uFillTx/>
                <a:latin typeface="Arial"/>
                <a:ea typeface="+mn-ea"/>
                <a:cs typeface="+mn-cs"/>
              </a:endParaRPr>
            </a:p>
          </p:txBody>
        </p:sp>
        <p:grpSp>
          <p:nvGrpSpPr>
            <p:cNvPr id="151" name="Group 150"/>
            <p:cNvGrpSpPr/>
            <p:nvPr/>
          </p:nvGrpSpPr>
          <p:grpSpPr>
            <a:xfrm>
              <a:off x="10886245" y="1837778"/>
              <a:ext cx="751869" cy="455069"/>
              <a:chOff x="9793715" y="1270000"/>
              <a:chExt cx="751869" cy="455069"/>
            </a:xfrm>
          </p:grpSpPr>
          <p:sp>
            <p:nvSpPr>
              <p:cNvPr id="152" name="Oval 53"/>
              <p:cNvSpPr>
                <a:spLocks noChangeArrowheads="1"/>
              </p:cNvSpPr>
              <p:nvPr/>
            </p:nvSpPr>
            <p:spPr bwMode="auto">
              <a:xfrm>
                <a:off x="10218931" y="1270000"/>
                <a:ext cx="80266" cy="60155"/>
              </a:xfrm>
              <a:prstGeom prst="ellipse">
                <a:avLst/>
              </a:pr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53" name="Oval 5"/>
              <p:cNvSpPr>
                <a:spLocks noChangeArrowheads="1"/>
              </p:cNvSpPr>
              <p:nvPr/>
            </p:nvSpPr>
            <p:spPr bwMode="auto">
              <a:xfrm>
                <a:off x="10005203" y="1288789"/>
                <a:ext cx="80266" cy="60155"/>
              </a:xfrm>
              <a:prstGeom prst="ellipse">
                <a:avLst/>
              </a:pr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54" name="Freeform 6"/>
              <p:cNvSpPr>
                <a:spLocks/>
              </p:cNvSpPr>
              <p:nvPr/>
            </p:nvSpPr>
            <p:spPr bwMode="auto">
              <a:xfrm>
                <a:off x="9940403" y="1358876"/>
                <a:ext cx="210606" cy="267658"/>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55" name="Oval 51"/>
              <p:cNvSpPr>
                <a:spLocks noChangeArrowheads="1"/>
              </p:cNvSpPr>
              <p:nvPr/>
            </p:nvSpPr>
            <p:spPr bwMode="auto">
              <a:xfrm>
                <a:off x="9858518" y="1387322"/>
                <a:ext cx="80267" cy="60155"/>
              </a:xfrm>
              <a:prstGeom prst="ellipse">
                <a:avLst/>
              </a:prstGeom>
              <a:solidFill>
                <a:srgbClr val="1A6698"/>
              </a:solidFill>
              <a:ln w="9525" cap="flat" cmpd="sng" algn="ctr">
                <a:solidFill>
                  <a:srgbClr val="1A6698"/>
                </a:solidFill>
                <a:prstDash val="solid"/>
                <a:round/>
                <a:headEnd type="none" w="med" len="med"/>
                <a:tailEnd type="none" w="med" len="me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56" name="Freeform 62"/>
              <p:cNvSpPr>
                <a:spLocks/>
              </p:cNvSpPr>
              <p:nvPr/>
            </p:nvSpPr>
            <p:spPr bwMode="auto">
              <a:xfrm>
                <a:off x="9793715" y="1457410"/>
                <a:ext cx="210606" cy="267658"/>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rgbClr val="1A6698"/>
              </a:solidFill>
              <a:ln w="9525" cap="flat" cmpd="sng" algn="ctr">
                <a:solidFill>
                  <a:srgbClr val="1A6698"/>
                </a:solidFill>
                <a:prstDash val="solid"/>
                <a:round/>
                <a:headEnd type="none" w="med" len="med"/>
                <a:tailEnd type="none" w="med" len="me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57" name="Freeform 64"/>
              <p:cNvSpPr>
                <a:spLocks/>
              </p:cNvSpPr>
              <p:nvPr/>
            </p:nvSpPr>
            <p:spPr bwMode="auto">
              <a:xfrm>
                <a:off x="10154131" y="1340087"/>
                <a:ext cx="210606" cy="267658"/>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58" name="Oval 55"/>
              <p:cNvSpPr>
                <a:spLocks noChangeArrowheads="1"/>
              </p:cNvSpPr>
              <p:nvPr/>
            </p:nvSpPr>
            <p:spPr bwMode="auto">
              <a:xfrm>
                <a:off x="10399779" y="1349053"/>
                <a:ext cx="80266" cy="60155"/>
              </a:xfrm>
              <a:prstGeom prst="ellipse">
                <a:avLst/>
              </a:prstGeom>
              <a:solidFill>
                <a:sysClr val="windowText" lastClr="000000"/>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59" name="Freeform 66"/>
              <p:cNvSpPr>
                <a:spLocks/>
              </p:cNvSpPr>
              <p:nvPr/>
            </p:nvSpPr>
            <p:spPr bwMode="auto">
              <a:xfrm>
                <a:off x="10334978" y="1419141"/>
                <a:ext cx="210606" cy="267658"/>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ysClr val="windowText" lastClr="000000"/>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60" name="Oval 59"/>
              <p:cNvSpPr>
                <a:spLocks noChangeArrowheads="1"/>
              </p:cNvSpPr>
              <p:nvPr/>
            </p:nvSpPr>
            <p:spPr bwMode="auto">
              <a:xfrm>
                <a:off x="10119899" y="1387323"/>
                <a:ext cx="80266" cy="60154"/>
              </a:xfrm>
              <a:prstGeom prst="ellipse">
                <a:avLst/>
              </a:pr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61" name="Freeform 610"/>
              <p:cNvSpPr>
                <a:spLocks/>
              </p:cNvSpPr>
              <p:nvPr/>
            </p:nvSpPr>
            <p:spPr bwMode="auto">
              <a:xfrm>
                <a:off x="10055099" y="1457410"/>
                <a:ext cx="210606" cy="267659"/>
              </a:xfrm>
              <a:custGeom>
                <a:avLst/>
                <a:gdLst>
                  <a:gd name="T0" fmla="*/ 853 w 862"/>
                  <a:gd name="T1" fmla="*/ 657 h 1462"/>
                  <a:gd name="T2" fmla="*/ 846 w 862"/>
                  <a:gd name="T3" fmla="*/ 621 h 1462"/>
                  <a:gd name="T4" fmla="*/ 845 w 862"/>
                  <a:gd name="T5" fmla="*/ 613 h 1462"/>
                  <a:gd name="T6" fmla="*/ 735 w 862"/>
                  <a:gd name="T7" fmla="*/ 97 h 1462"/>
                  <a:gd name="T8" fmla="*/ 720 w 862"/>
                  <a:gd name="T9" fmla="*/ 65 h 1462"/>
                  <a:gd name="T10" fmla="*/ 716 w 862"/>
                  <a:gd name="T11" fmla="*/ 61 h 1462"/>
                  <a:gd name="T12" fmla="*/ 713 w 862"/>
                  <a:gd name="T13" fmla="*/ 58 h 1462"/>
                  <a:gd name="T14" fmla="*/ 704 w 862"/>
                  <a:gd name="T15" fmla="*/ 51 h 1462"/>
                  <a:gd name="T16" fmla="*/ 702 w 862"/>
                  <a:gd name="T17" fmla="*/ 49 h 1462"/>
                  <a:gd name="T18" fmla="*/ 431 w 862"/>
                  <a:gd name="T19" fmla="*/ 0 h 1462"/>
                  <a:gd name="T20" fmla="*/ 141 w 862"/>
                  <a:gd name="T21" fmla="*/ 67 h 1462"/>
                  <a:gd name="T22" fmla="*/ 128 w 862"/>
                  <a:gd name="T23" fmla="*/ 97 h 1462"/>
                  <a:gd name="T24" fmla="*/ 18 w 862"/>
                  <a:gd name="T25" fmla="*/ 613 h 1462"/>
                  <a:gd name="T26" fmla="*/ 18 w 862"/>
                  <a:gd name="T27" fmla="*/ 614 h 1462"/>
                  <a:gd name="T28" fmla="*/ 9 w 862"/>
                  <a:gd name="T29" fmla="*/ 657 h 1462"/>
                  <a:gd name="T30" fmla="*/ 67 w 862"/>
                  <a:gd name="T31" fmla="*/ 746 h 1462"/>
                  <a:gd name="T32" fmla="*/ 156 w 862"/>
                  <a:gd name="T33" fmla="*/ 688 h 1462"/>
                  <a:gd name="T34" fmla="*/ 219 w 862"/>
                  <a:gd name="T35" fmla="*/ 391 h 1462"/>
                  <a:gd name="T36" fmla="*/ 219 w 862"/>
                  <a:gd name="T37" fmla="*/ 728 h 1462"/>
                  <a:gd name="T38" fmla="*/ 219 w 862"/>
                  <a:gd name="T39" fmla="*/ 799 h 1462"/>
                  <a:gd name="T40" fmla="*/ 219 w 862"/>
                  <a:gd name="T41" fmla="*/ 843 h 1462"/>
                  <a:gd name="T42" fmla="*/ 219 w 862"/>
                  <a:gd name="T43" fmla="*/ 1256 h 1462"/>
                  <a:gd name="T44" fmla="*/ 219 w 862"/>
                  <a:gd name="T45" fmla="*/ 1371 h 1462"/>
                  <a:gd name="T46" fmla="*/ 309 w 862"/>
                  <a:gd name="T47" fmla="*/ 1462 h 1462"/>
                  <a:gd name="T48" fmla="*/ 400 w 862"/>
                  <a:gd name="T49" fmla="*/ 1371 h 1462"/>
                  <a:gd name="T50" fmla="*/ 400 w 862"/>
                  <a:gd name="T51" fmla="*/ 1256 h 1462"/>
                  <a:gd name="T52" fmla="*/ 400 w 862"/>
                  <a:gd name="T53" fmla="*/ 843 h 1462"/>
                  <a:gd name="T54" fmla="*/ 400 w 862"/>
                  <a:gd name="T55" fmla="*/ 799 h 1462"/>
                  <a:gd name="T56" fmla="*/ 459 w 862"/>
                  <a:gd name="T57" fmla="*/ 799 h 1462"/>
                  <a:gd name="T58" fmla="*/ 459 w 862"/>
                  <a:gd name="T59" fmla="*/ 843 h 1462"/>
                  <a:gd name="T60" fmla="*/ 459 w 862"/>
                  <a:gd name="T61" fmla="*/ 1256 h 1462"/>
                  <a:gd name="T62" fmla="*/ 459 w 862"/>
                  <a:gd name="T63" fmla="*/ 1371 h 1462"/>
                  <a:gd name="T64" fmla="*/ 550 w 862"/>
                  <a:gd name="T65" fmla="*/ 1462 h 1462"/>
                  <a:gd name="T66" fmla="*/ 641 w 862"/>
                  <a:gd name="T67" fmla="*/ 1371 h 1462"/>
                  <a:gd name="T68" fmla="*/ 641 w 862"/>
                  <a:gd name="T69" fmla="*/ 1256 h 1462"/>
                  <a:gd name="T70" fmla="*/ 641 w 862"/>
                  <a:gd name="T71" fmla="*/ 843 h 1462"/>
                  <a:gd name="T72" fmla="*/ 641 w 862"/>
                  <a:gd name="T73" fmla="*/ 799 h 1462"/>
                  <a:gd name="T74" fmla="*/ 641 w 862"/>
                  <a:gd name="T75" fmla="*/ 728 h 1462"/>
                  <a:gd name="T76" fmla="*/ 641 w 862"/>
                  <a:gd name="T77" fmla="*/ 379 h 1462"/>
                  <a:gd name="T78" fmla="*/ 706 w 862"/>
                  <a:gd name="T79" fmla="*/ 688 h 1462"/>
                  <a:gd name="T80" fmla="*/ 795 w 862"/>
                  <a:gd name="T81" fmla="*/ 746 h 1462"/>
                  <a:gd name="T82" fmla="*/ 853 w 862"/>
                  <a:gd name="T83" fmla="*/ 657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462">
                    <a:moveTo>
                      <a:pt x="853" y="657"/>
                    </a:moveTo>
                    <a:cubicBezTo>
                      <a:pt x="846" y="621"/>
                      <a:pt x="846" y="621"/>
                      <a:pt x="846" y="621"/>
                    </a:cubicBezTo>
                    <a:cubicBezTo>
                      <a:pt x="845" y="618"/>
                      <a:pt x="845" y="616"/>
                      <a:pt x="845" y="613"/>
                    </a:cubicBezTo>
                    <a:cubicBezTo>
                      <a:pt x="735" y="97"/>
                      <a:pt x="735" y="97"/>
                      <a:pt x="735" y="97"/>
                    </a:cubicBezTo>
                    <a:cubicBezTo>
                      <a:pt x="732" y="85"/>
                      <a:pt x="727" y="74"/>
                      <a:pt x="720" y="65"/>
                    </a:cubicBezTo>
                    <a:cubicBezTo>
                      <a:pt x="718" y="63"/>
                      <a:pt x="717" y="62"/>
                      <a:pt x="716" y="61"/>
                    </a:cubicBezTo>
                    <a:cubicBezTo>
                      <a:pt x="715" y="60"/>
                      <a:pt x="714" y="59"/>
                      <a:pt x="713" y="58"/>
                    </a:cubicBezTo>
                    <a:cubicBezTo>
                      <a:pt x="710" y="55"/>
                      <a:pt x="707" y="53"/>
                      <a:pt x="704" y="51"/>
                    </a:cubicBezTo>
                    <a:cubicBezTo>
                      <a:pt x="703" y="50"/>
                      <a:pt x="703" y="50"/>
                      <a:pt x="702" y="49"/>
                    </a:cubicBezTo>
                    <a:cubicBezTo>
                      <a:pt x="658" y="20"/>
                      <a:pt x="553" y="0"/>
                      <a:pt x="431" y="0"/>
                    </a:cubicBezTo>
                    <a:cubicBezTo>
                      <a:pt x="285" y="0"/>
                      <a:pt x="164" y="29"/>
                      <a:pt x="141" y="67"/>
                    </a:cubicBezTo>
                    <a:cubicBezTo>
                      <a:pt x="135" y="76"/>
                      <a:pt x="130" y="85"/>
                      <a:pt x="128" y="97"/>
                    </a:cubicBezTo>
                    <a:cubicBezTo>
                      <a:pt x="18" y="613"/>
                      <a:pt x="18" y="613"/>
                      <a:pt x="18" y="613"/>
                    </a:cubicBezTo>
                    <a:cubicBezTo>
                      <a:pt x="18" y="614"/>
                      <a:pt x="18" y="614"/>
                      <a:pt x="18" y="614"/>
                    </a:cubicBezTo>
                    <a:cubicBezTo>
                      <a:pt x="9" y="657"/>
                      <a:pt x="9" y="657"/>
                      <a:pt x="9" y="657"/>
                    </a:cubicBezTo>
                    <a:cubicBezTo>
                      <a:pt x="0" y="697"/>
                      <a:pt x="26" y="737"/>
                      <a:pt x="67" y="746"/>
                    </a:cubicBezTo>
                    <a:cubicBezTo>
                      <a:pt x="107" y="754"/>
                      <a:pt x="147" y="728"/>
                      <a:pt x="156" y="688"/>
                    </a:cubicBezTo>
                    <a:cubicBezTo>
                      <a:pt x="219" y="391"/>
                      <a:pt x="219" y="391"/>
                      <a:pt x="219" y="391"/>
                    </a:cubicBezTo>
                    <a:cubicBezTo>
                      <a:pt x="219" y="728"/>
                      <a:pt x="219" y="728"/>
                      <a:pt x="219" y="728"/>
                    </a:cubicBezTo>
                    <a:cubicBezTo>
                      <a:pt x="219" y="799"/>
                      <a:pt x="219" y="799"/>
                      <a:pt x="219" y="799"/>
                    </a:cubicBezTo>
                    <a:cubicBezTo>
                      <a:pt x="219" y="843"/>
                      <a:pt x="219" y="843"/>
                      <a:pt x="219" y="843"/>
                    </a:cubicBezTo>
                    <a:cubicBezTo>
                      <a:pt x="219" y="1256"/>
                      <a:pt x="219" y="1256"/>
                      <a:pt x="219" y="1256"/>
                    </a:cubicBezTo>
                    <a:cubicBezTo>
                      <a:pt x="219" y="1371"/>
                      <a:pt x="219" y="1371"/>
                      <a:pt x="219" y="1371"/>
                    </a:cubicBezTo>
                    <a:cubicBezTo>
                      <a:pt x="219" y="1421"/>
                      <a:pt x="259" y="1462"/>
                      <a:pt x="309" y="1462"/>
                    </a:cubicBezTo>
                    <a:cubicBezTo>
                      <a:pt x="359" y="1462"/>
                      <a:pt x="400" y="1421"/>
                      <a:pt x="400" y="1371"/>
                    </a:cubicBezTo>
                    <a:cubicBezTo>
                      <a:pt x="400" y="1256"/>
                      <a:pt x="400" y="1256"/>
                      <a:pt x="400" y="1256"/>
                    </a:cubicBezTo>
                    <a:cubicBezTo>
                      <a:pt x="400" y="843"/>
                      <a:pt x="400" y="843"/>
                      <a:pt x="400" y="843"/>
                    </a:cubicBezTo>
                    <a:cubicBezTo>
                      <a:pt x="400" y="799"/>
                      <a:pt x="400" y="799"/>
                      <a:pt x="400" y="799"/>
                    </a:cubicBezTo>
                    <a:cubicBezTo>
                      <a:pt x="459" y="799"/>
                      <a:pt x="459" y="799"/>
                      <a:pt x="459" y="799"/>
                    </a:cubicBezTo>
                    <a:cubicBezTo>
                      <a:pt x="459" y="843"/>
                      <a:pt x="459" y="843"/>
                      <a:pt x="459" y="843"/>
                    </a:cubicBezTo>
                    <a:cubicBezTo>
                      <a:pt x="459" y="1256"/>
                      <a:pt x="459" y="1256"/>
                      <a:pt x="459" y="1256"/>
                    </a:cubicBezTo>
                    <a:cubicBezTo>
                      <a:pt x="459" y="1371"/>
                      <a:pt x="459" y="1371"/>
                      <a:pt x="459" y="1371"/>
                    </a:cubicBezTo>
                    <a:cubicBezTo>
                      <a:pt x="459" y="1421"/>
                      <a:pt x="500" y="1462"/>
                      <a:pt x="550" y="1462"/>
                    </a:cubicBezTo>
                    <a:cubicBezTo>
                      <a:pt x="600" y="1462"/>
                      <a:pt x="641" y="1421"/>
                      <a:pt x="641" y="1371"/>
                    </a:cubicBezTo>
                    <a:cubicBezTo>
                      <a:pt x="641" y="1256"/>
                      <a:pt x="641" y="1256"/>
                      <a:pt x="641" y="1256"/>
                    </a:cubicBezTo>
                    <a:cubicBezTo>
                      <a:pt x="641" y="843"/>
                      <a:pt x="641" y="843"/>
                      <a:pt x="641" y="843"/>
                    </a:cubicBezTo>
                    <a:cubicBezTo>
                      <a:pt x="641" y="799"/>
                      <a:pt x="641" y="799"/>
                      <a:pt x="641" y="799"/>
                    </a:cubicBezTo>
                    <a:cubicBezTo>
                      <a:pt x="641" y="728"/>
                      <a:pt x="641" y="728"/>
                      <a:pt x="641" y="728"/>
                    </a:cubicBezTo>
                    <a:cubicBezTo>
                      <a:pt x="641" y="379"/>
                      <a:pt x="641" y="379"/>
                      <a:pt x="641" y="379"/>
                    </a:cubicBezTo>
                    <a:cubicBezTo>
                      <a:pt x="706" y="688"/>
                      <a:pt x="706" y="688"/>
                      <a:pt x="706" y="688"/>
                    </a:cubicBezTo>
                    <a:cubicBezTo>
                      <a:pt x="715" y="728"/>
                      <a:pt x="755" y="754"/>
                      <a:pt x="795" y="746"/>
                    </a:cubicBezTo>
                    <a:cubicBezTo>
                      <a:pt x="836" y="737"/>
                      <a:pt x="862" y="697"/>
                      <a:pt x="853" y="657"/>
                    </a:cubicBezTo>
                    <a:close/>
                  </a:path>
                </a:pathLst>
              </a:custGeom>
              <a:solidFill>
                <a:sysClr val="windowText" lastClr="000000">
                  <a:lumMod val="50000"/>
                  <a:lumOff val="50000"/>
                </a:sysClr>
              </a:solidFill>
              <a:ln w="9525">
                <a:solidFill>
                  <a:srgbClr val="FFFFFF"/>
                </a:solidFill>
                <a:round/>
                <a:headEnd/>
                <a:tailEnd/>
              </a:ln>
            </p:spPr>
            <p:txBody>
              <a:bodyPr vert="horz" wrap="square" lIns="86816" tIns="43407" rIns="86816" bIns="43407" numCol="1" anchor="t" anchorCtr="0" compatLnSpc="1">
                <a:prstTxWarp prst="textNoShape">
                  <a:avLst/>
                </a:prstTxWarp>
              </a:bodyPr>
              <a:lstStyle/>
              <a:p>
                <a:pPr marL="177800" marR="0" lvl="0" indent="-177800" algn="l" defTabSz="868052" rtl="0" eaLnBrk="1" fontAlgn="auto" latinLnBrk="0" hangingPunct="1">
                  <a:lnSpc>
                    <a:spcPct val="100000"/>
                  </a:lnSpc>
                  <a:spcBef>
                    <a:spcPts val="1200"/>
                  </a:spcBef>
                  <a:spcAft>
                    <a:spcPts val="0"/>
                  </a:spcAft>
                  <a:buClrTx/>
                  <a:buSzTx/>
                  <a:buFontTx/>
                  <a:buChar char="•"/>
                  <a:tabLst/>
                  <a:defRPr/>
                </a:pPr>
                <a:endParaRPr kumimoji="0" lang="en-CA" sz="1519" b="0" i="0" u="none" strike="noStrike" kern="0" cap="none" spc="0" normalizeH="0" baseline="0" noProof="0">
                  <a:ln>
                    <a:noFill/>
                  </a:ln>
                  <a:solidFill>
                    <a:srgbClr val="FFFFFF"/>
                  </a:solidFill>
                  <a:effectLst/>
                  <a:uLnTx/>
                  <a:uFillTx/>
                  <a:latin typeface="Arial"/>
                  <a:ea typeface="+mn-ea"/>
                  <a:cs typeface="Arial" panose="020B0604020202020204" pitchFamily="34" charset="0"/>
                </a:endParaRPr>
              </a:p>
            </p:txBody>
          </p:sp>
        </p:grpSp>
      </p:grpSp>
      <p:sp>
        <p:nvSpPr>
          <p:cNvPr id="66" name="Title 65"/>
          <p:cNvSpPr>
            <a:spLocks noGrp="1"/>
          </p:cNvSpPr>
          <p:nvPr>
            <p:ph type="title"/>
          </p:nvPr>
        </p:nvSpPr>
        <p:spPr/>
        <p:txBody>
          <a:bodyPr/>
          <a:lstStyle/>
          <a:p>
            <a:r>
              <a:rPr lang="en-US" sz="2800" dirty="0" smtClean="0"/>
              <a:t>Agile Scrum Overview: Work </a:t>
            </a:r>
            <a:r>
              <a:rPr lang="en-US" sz="2800" dirty="0"/>
              <a:t>is broken </a:t>
            </a:r>
            <a:r>
              <a:rPr lang="en-US" sz="2800" dirty="0" smtClean="0"/>
              <a:t>down to </a:t>
            </a:r>
            <a:r>
              <a:rPr lang="en-US" sz="2800" dirty="0"/>
              <a:t>accelerate feedback </a:t>
            </a:r>
            <a:r>
              <a:rPr lang="en-US" sz="2800" dirty="0" smtClean="0"/>
              <a:t>loops</a:t>
            </a:r>
            <a:endParaRPr lang="en-US" sz="2800" dirty="0"/>
          </a:p>
        </p:txBody>
      </p:sp>
    </p:spTree>
    <p:extLst>
      <p:ext uri="{BB962C8B-B14F-4D97-AF65-F5344CB8AC3E}">
        <p14:creationId xmlns:p14="http://schemas.microsoft.com/office/powerpoint/2010/main" val="416118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BainBulletsConfiguration" hidden="1"/>
          <p:cNvSpPr txBox="1"/>
          <p:nvPr>
            <p:custDataLst>
              <p:tags r:id="rId1"/>
            </p:custDataLst>
          </p:nvPr>
        </p:nvSpPr>
        <p:spPr>
          <a:xfrm>
            <a:off x="12784" y="12747"/>
            <a:ext cx="8889878" cy="88091"/>
          </a:xfrm>
          <a:prstGeom prst="rect">
            <a:avLst/>
          </a:prstGeom>
          <a:noFill/>
          <a:effectLst/>
        </p:spPr>
        <p:txBody>
          <a:bodyPr vert="horz" wrap="square" lIns="36000" tIns="36000" rIns="36000" bIns="36000" rtlCol="0">
            <a:spAutoFit/>
          </a:bodyPr>
          <a:lstStyle/>
          <a:p>
            <a:pPr marL="0" indent="0">
              <a:buNone/>
            </a:pPr>
            <a:r>
              <a:rPr lang="en-US" sz="100">
                <a:solidFill>
                  <a:srgbClr val="FFFFFF"/>
                </a:solidFill>
              </a:rPr>
              <a:t>11_89 12_89 13_89</a:t>
            </a:r>
          </a:p>
        </p:txBody>
      </p:sp>
      <p:sp>
        <p:nvSpPr>
          <p:cNvPr id="11" name="TextBox 10"/>
          <p:cNvSpPr txBox="1"/>
          <p:nvPr>
            <p:custDataLst>
              <p:tags r:id="rId2"/>
            </p:custDataLst>
          </p:nvPr>
        </p:nvSpPr>
        <p:spPr>
          <a:xfrm>
            <a:off x="355681" y="3551211"/>
            <a:ext cx="3462257" cy="2330824"/>
          </a:xfrm>
          <a:prstGeom prst="rect">
            <a:avLst/>
          </a:prstGeom>
          <a:noFill/>
          <a:effectLst/>
        </p:spPr>
        <p:txBody>
          <a:bodyPr vert="horz" wrap="square" lIns="36000" tIns="36000" rIns="36000" bIns="36000" rtlCol="0" anchor="t">
            <a:noAutofit/>
          </a:bodyPr>
          <a:lstStyle/>
          <a:p>
            <a:pPr marL="173325" indent="-173325">
              <a:spcBef>
                <a:spcPts val="900"/>
              </a:spcBef>
              <a:buSzPct val="100000"/>
              <a:buFont typeface="Verdana" panose="020B0604030504040204" pitchFamily="34" charset="0"/>
              <a:buChar char="•"/>
            </a:pPr>
            <a:r>
              <a:rPr lang="en-US" sz="1400" b="1" dirty="0" smtClean="0">
                <a:solidFill>
                  <a:prstClr val="black"/>
                </a:solidFill>
              </a:rPr>
              <a:t>Owns results</a:t>
            </a:r>
          </a:p>
          <a:p>
            <a:pPr marL="173325" indent="-173325">
              <a:spcBef>
                <a:spcPts val="900"/>
              </a:spcBef>
              <a:buSzPct val="100000"/>
              <a:buFont typeface="Verdana" panose="020B0604030504040204" pitchFamily="34" charset="0"/>
              <a:buChar char="•"/>
            </a:pPr>
            <a:r>
              <a:rPr lang="en-US" sz="1400" b="1" dirty="0" smtClean="0">
                <a:solidFill>
                  <a:prstClr val="black"/>
                </a:solidFill>
              </a:rPr>
              <a:t>Defines vision and ambition </a:t>
            </a:r>
            <a:r>
              <a:rPr lang="en-US" sz="1400" dirty="0">
                <a:solidFill>
                  <a:prstClr val="black"/>
                </a:solidFill>
              </a:rPr>
              <a:t>– </a:t>
            </a:r>
            <a:r>
              <a:rPr lang="en-US" sz="1400" dirty="0" smtClean="0">
                <a:solidFill>
                  <a:prstClr val="black"/>
                </a:solidFill>
              </a:rPr>
              <a:t>with input from management/leadership</a:t>
            </a:r>
            <a:endParaRPr lang="en-US" sz="1400" b="1" dirty="0" smtClean="0">
              <a:solidFill>
                <a:prstClr val="black"/>
              </a:solidFill>
            </a:endParaRPr>
          </a:p>
          <a:p>
            <a:pPr marL="173325" indent="-173325">
              <a:spcBef>
                <a:spcPts val="900"/>
              </a:spcBef>
              <a:buSzPct val="100000"/>
              <a:buFont typeface="Verdana" panose="020B0604030504040204" pitchFamily="34" charset="0"/>
              <a:buChar char="•"/>
            </a:pPr>
            <a:r>
              <a:rPr lang="en-US" sz="1400" b="1" dirty="0" smtClean="0">
                <a:solidFill>
                  <a:prstClr val="black"/>
                </a:solidFill>
              </a:rPr>
              <a:t>Engages customers and stakeholders </a:t>
            </a:r>
          </a:p>
          <a:p>
            <a:pPr marL="173325" indent="-173325">
              <a:spcBef>
                <a:spcPts val="900"/>
              </a:spcBef>
              <a:buSzPct val="100000"/>
              <a:buFont typeface="Verdana" panose="020B0604030504040204" pitchFamily="34" charset="0"/>
              <a:buChar char="•"/>
            </a:pPr>
            <a:r>
              <a:rPr lang="en-US" sz="1400" b="1" dirty="0" smtClean="0">
                <a:solidFill>
                  <a:prstClr val="black"/>
                </a:solidFill>
              </a:rPr>
              <a:t>Creates, organizes, and prioritizes the work </a:t>
            </a:r>
            <a:r>
              <a:rPr lang="en-US" sz="1400" dirty="0" smtClean="0">
                <a:solidFill>
                  <a:prstClr val="black"/>
                </a:solidFill>
              </a:rPr>
              <a:t>(Product Backlog)</a:t>
            </a:r>
          </a:p>
          <a:p>
            <a:pPr marL="173325" indent="-173325">
              <a:spcBef>
                <a:spcPts val="900"/>
              </a:spcBef>
              <a:buSzPct val="100000"/>
              <a:buFont typeface="Verdana" panose="020B0604030504040204" pitchFamily="34" charset="0"/>
              <a:buChar char="•"/>
            </a:pPr>
            <a:r>
              <a:rPr lang="en-US" sz="1400" dirty="0" smtClean="0">
                <a:solidFill>
                  <a:prstClr val="black"/>
                </a:solidFill>
              </a:rPr>
              <a:t>Synthesizes the benefits and metrics</a:t>
            </a:r>
          </a:p>
          <a:p>
            <a:pPr marL="173325" indent="-173325">
              <a:spcBef>
                <a:spcPts val="900"/>
              </a:spcBef>
              <a:buSzPct val="100000"/>
              <a:buFont typeface="Verdana" panose="020B0604030504040204" pitchFamily="34" charset="0"/>
              <a:buChar char="•"/>
            </a:pPr>
            <a:r>
              <a:rPr lang="en-US" sz="1400" dirty="0" smtClean="0">
                <a:solidFill>
                  <a:prstClr val="black"/>
                </a:solidFill>
              </a:rPr>
              <a:t>Inspects </a:t>
            </a:r>
            <a:r>
              <a:rPr lang="en-US" sz="1400" dirty="0">
                <a:solidFill>
                  <a:prstClr val="black"/>
                </a:solidFill>
              </a:rPr>
              <a:t>and </a:t>
            </a:r>
            <a:r>
              <a:rPr lang="en-US" sz="1400" dirty="0" smtClean="0">
                <a:solidFill>
                  <a:prstClr val="black"/>
                </a:solidFill>
              </a:rPr>
              <a:t>approves work</a:t>
            </a:r>
          </a:p>
        </p:txBody>
      </p:sp>
      <p:sp>
        <p:nvSpPr>
          <p:cNvPr id="12" name="TextBox 11"/>
          <p:cNvSpPr txBox="1"/>
          <p:nvPr>
            <p:custDataLst>
              <p:tags r:id="rId3"/>
            </p:custDataLst>
          </p:nvPr>
        </p:nvSpPr>
        <p:spPr>
          <a:xfrm>
            <a:off x="4351337" y="3551211"/>
            <a:ext cx="3487737" cy="2847635"/>
          </a:xfrm>
          <a:prstGeom prst="rect">
            <a:avLst/>
          </a:prstGeom>
          <a:noFill/>
          <a:effectLst/>
        </p:spPr>
        <p:txBody>
          <a:bodyPr vert="horz" wrap="square" lIns="36000" tIns="36000" rIns="36000" bIns="36000" rtlCol="0" anchor="t">
            <a:noAutofit/>
          </a:bodyPr>
          <a:lstStyle/>
          <a:p>
            <a:pPr marL="173325" indent="-173325">
              <a:buSzPct val="100000"/>
              <a:buFont typeface="Verdana" panose="020B0604030504040204" pitchFamily="34" charset="0"/>
              <a:buChar char="•"/>
            </a:pPr>
            <a:r>
              <a:rPr lang="en-US" sz="1400" b="1" dirty="0"/>
              <a:t>Oversees and facilitates</a:t>
            </a:r>
            <a:r>
              <a:rPr lang="en-US" sz="1400" dirty="0"/>
              <a:t> </a:t>
            </a:r>
            <a:r>
              <a:rPr lang="en-US" sz="1400" b="1" dirty="0"/>
              <a:t>agile process</a:t>
            </a:r>
          </a:p>
          <a:p>
            <a:pPr marL="173325" indent="-173325">
              <a:buSzPct val="100000"/>
              <a:buFont typeface="Verdana" panose="020B0604030504040204" pitchFamily="34" charset="0"/>
              <a:buChar char="•"/>
            </a:pPr>
            <a:r>
              <a:rPr lang="en-US" sz="1400" b="1" dirty="0"/>
              <a:t>Coaches the team</a:t>
            </a:r>
            <a:r>
              <a:rPr lang="en-US" sz="1400" dirty="0"/>
              <a:t>; creates right environment for success</a:t>
            </a:r>
          </a:p>
          <a:p>
            <a:pPr marL="173325" indent="-173325">
              <a:buSzPct val="100000"/>
              <a:buFont typeface="Verdana" panose="020B0604030504040204" pitchFamily="34" charset="0"/>
              <a:buChar char="•"/>
            </a:pPr>
            <a:r>
              <a:rPr lang="en-US" sz="1400" dirty="0"/>
              <a:t>Identifies impediments</a:t>
            </a:r>
          </a:p>
          <a:p>
            <a:pPr marL="173325" indent="-173325">
              <a:buSzPct val="100000"/>
              <a:buFont typeface="Verdana" panose="020B0604030504040204" pitchFamily="34" charset="0"/>
              <a:buChar char="•"/>
            </a:pPr>
            <a:r>
              <a:rPr lang="en-US" sz="1400" b="1" dirty="0"/>
              <a:t>Escalates roadblocks as required </a:t>
            </a:r>
            <a:r>
              <a:rPr lang="en-US" sz="1400" dirty="0"/>
              <a:t>to ensure work is moving </a:t>
            </a:r>
          </a:p>
          <a:p>
            <a:pPr marL="173325" indent="-173325">
              <a:buSzPct val="100000"/>
              <a:buFont typeface="Verdana" panose="020B0604030504040204" pitchFamily="34" charset="0"/>
              <a:buChar char="•"/>
            </a:pPr>
            <a:r>
              <a:rPr lang="en-US" sz="1400" dirty="0"/>
              <a:t>Protects</a:t>
            </a:r>
            <a:r>
              <a:rPr lang="en-US" sz="1400" b="1" dirty="0"/>
              <a:t> </a:t>
            </a:r>
            <a:r>
              <a:rPr lang="en-US" sz="1400" dirty="0"/>
              <a:t>the team; mediates with </a:t>
            </a:r>
            <a:r>
              <a:rPr lang="en-US" sz="1400" dirty="0" smtClean="0"/>
              <a:t>Product Owner</a:t>
            </a:r>
            <a:endParaRPr lang="en-US" sz="1400" dirty="0"/>
          </a:p>
        </p:txBody>
      </p:sp>
      <p:sp>
        <p:nvSpPr>
          <p:cNvPr id="13" name="TextBox 12"/>
          <p:cNvSpPr txBox="1"/>
          <p:nvPr>
            <p:custDataLst>
              <p:tags r:id="rId4"/>
            </p:custDataLst>
          </p:nvPr>
        </p:nvSpPr>
        <p:spPr>
          <a:xfrm>
            <a:off x="8372475" y="3551211"/>
            <a:ext cx="3463848" cy="2725562"/>
          </a:xfrm>
          <a:prstGeom prst="rect">
            <a:avLst/>
          </a:prstGeom>
          <a:noFill/>
          <a:effectLst/>
        </p:spPr>
        <p:txBody>
          <a:bodyPr vert="horz" wrap="square" lIns="36000" tIns="36000" rIns="36000" bIns="36000" rtlCol="0" anchor="t">
            <a:noAutofit/>
          </a:bodyPr>
          <a:lstStyle/>
          <a:p>
            <a:pPr marL="173325" indent="-173325">
              <a:buSzPct val="100000"/>
              <a:buFont typeface="Verdana" panose="020B0604030504040204" pitchFamily="34" charset="0"/>
              <a:buChar char="•"/>
            </a:pPr>
            <a:r>
              <a:rPr lang="en-US" sz="1400" dirty="0" smtClean="0"/>
              <a:t>Brings </a:t>
            </a:r>
            <a:r>
              <a:rPr lang="en-US" sz="1400" b="1" dirty="0" smtClean="0"/>
              <a:t>variety of perspectives</a:t>
            </a:r>
            <a:r>
              <a:rPr lang="en-US" sz="1400" dirty="0" smtClean="0"/>
              <a:t> and disciplines to the team</a:t>
            </a:r>
            <a:endParaRPr lang="en-US" sz="1400" dirty="0"/>
          </a:p>
          <a:p>
            <a:pPr marL="173325" indent="-173325">
              <a:buSzPct val="100000"/>
              <a:buFont typeface="Verdana" panose="020B0604030504040204" pitchFamily="34" charset="0"/>
              <a:buChar char="•"/>
            </a:pPr>
            <a:r>
              <a:rPr lang="en-US" sz="1400" dirty="0" smtClean="0"/>
              <a:t>Decides </a:t>
            </a:r>
            <a:r>
              <a:rPr lang="en-US" sz="1400" b="1" dirty="0" smtClean="0"/>
              <a:t>how to do </a:t>
            </a:r>
            <a:r>
              <a:rPr lang="en-US" sz="1400" dirty="0" smtClean="0"/>
              <a:t>and allocate the work (self-organizing)</a:t>
            </a:r>
          </a:p>
          <a:p>
            <a:pPr marL="173325" indent="-173325">
              <a:buSzPct val="100000"/>
              <a:buFont typeface="Verdana" panose="020B0604030504040204" pitchFamily="34" charset="0"/>
              <a:buChar char="•"/>
            </a:pPr>
            <a:r>
              <a:rPr lang="en-US" sz="1400" dirty="0" smtClean="0"/>
              <a:t>Decides </a:t>
            </a:r>
            <a:r>
              <a:rPr lang="en-US" sz="1400" b="1" dirty="0"/>
              <a:t>how much </a:t>
            </a:r>
            <a:r>
              <a:rPr lang="en-US" sz="1400" dirty="0"/>
              <a:t>work they can do in a </a:t>
            </a:r>
            <a:r>
              <a:rPr lang="en-US" sz="1400" dirty="0" smtClean="0"/>
              <a:t>Sprint (self-managing)</a:t>
            </a:r>
            <a:endParaRPr lang="en-US" sz="1400" dirty="0"/>
          </a:p>
          <a:p>
            <a:pPr marL="173325" indent="-173325">
              <a:buSzPct val="100000"/>
              <a:buFont typeface="Verdana" panose="020B0604030504040204" pitchFamily="34" charset="0"/>
              <a:buChar char="•"/>
            </a:pPr>
            <a:r>
              <a:rPr lang="en-US" sz="1400" dirty="0" smtClean="0"/>
              <a:t>Works together </a:t>
            </a:r>
            <a:r>
              <a:rPr lang="en-US" sz="1400" dirty="0"/>
              <a:t>to achieve a </a:t>
            </a:r>
            <a:r>
              <a:rPr lang="en-US" sz="1400" b="1" dirty="0"/>
              <a:t>Sprint </a:t>
            </a:r>
            <a:r>
              <a:rPr lang="en-US" sz="1400" b="1" dirty="0" smtClean="0"/>
              <a:t>Goal</a:t>
            </a:r>
          </a:p>
        </p:txBody>
      </p:sp>
      <p:sp>
        <p:nvSpPr>
          <p:cNvPr id="6" name="btfpLayoutConfig" hidden="1"/>
          <p:cNvSpPr txBox="1"/>
          <p:nvPr/>
        </p:nvSpPr>
        <p:spPr>
          <a:xfrm>
            <a:off x="12058" y="12105"/>
            <a:ext cx="8440499" cy="83638"/>
          </a:xfrm>
          <a:prstGeom prst="rect">
            <a:avLst/>
          </a:prstGeom>
          <a:noFill/>
        </p:spPr>
        <p:txBody>
          <a:bodyPr vert="horz" wrap="square" lIns="34180" tIns="34180" rIns="34180" bIns="34180" rtlCol="0">
            <a:spAutoFit/>
          </a:bodyPr>
          <a:lstStyle/>
          <a:p>
            <a:pPr marL="0" indent="0">
              <a:buNone/>
            </a:pPr>
            <a:r>
              <a:rPr lang="en-US" sz="100" smtClean="0">
                <a:solidFill>
                  <a:srgbClr val="FFFFFF">
                    <a:alpha val="0"/>
                  </a:srgbClr>
                </a:solidFill>
              </a:rPr>
              <a:t>overall_0_131732851343317866 columns_3_131743750966969075 _1_131740957574723960 27_1_131740958301713567 36_1_131741513578544365 23_0_131743748321138682 32_0_131743750267258225 15_1_131767828088372194 8_1_131767827514917460 26_1_131767828088538148 30_1_131767828088704102 41_1_131767939387175596 46_1_131767941274286503 5_1_131767975372612255 </a:t>
            </a:r>
            <a:endParaRPr lang="en-US" sz="100" dirty="0" err="1">
              <a:solidFill>
                <a:srgbClr val="FFFFFF">
                  <a:alpha val="0"/>
                </a:srgbClr>
              </a:solidFill>
            </a:endParaRPr>
          </a:p>
        </p:txBody>
      </p:sp>
      <p:grpSp>
        <p:nvGrpSpPr>
          <p:cNvPr id="20" name="btfpIcon395769"/>
          <p:cNvGrpSpPr/>
          <p:nvPr>
            <p:custDataLst>
              <p:tags r:id="rId5"/>
            </p:custDataLst>
          </p:nvPr>
        </p:nvGrpSpPr>
        <p:grpSpPr>
          <a:xfrm>
            <a:off x="9456247" y="1633300"/>
            <a:ext cx="1321779" cy="1321780"/>
            <a:chOff x="-629432" y="4223036"/>
            <a:chExt cx="1399278" cy="1201675"/>
          </a:xfrm>
        </p:grpSpPr>
        <p:sp>
          <p:nvSpPr>
            <p:cNvPr id="21" name="btfpIconCircle395769"/>
            <p:cNvSpPr>
              <a:spLocks noChangeArrowheads="1"/>
            </p:cNvSpPr>
            <p:nvPr/>
          </p:nvSpPr>
          <p:spPr>
            <a:xfrm>
              <a:off x="-629432" y="4223036"/>
              <a:ext cx="1399278" cy="1201674"/>
            </a:xfrm>
            <a:prstGeom prst="ellipse">
              <a:avLst/>
            </a:prstGeom>
            <a:solidFill>
              <a:srgbClr val="5C5C5C"/>
            </a:solidFill>
            <a:ln>
              <a:noFill/>
            </a:ln>
            <a:effectLst/>
          </p:spPr>
          <p:txBody>
            <a:bodyPr vert="horz" wrap="square" lIns="91440" tIns="45720" rIns="91440" bIns="45720" anchor="t" anchorCtr="0" compatLnSpc="1">
              <a:prstTxWarp prst="textNoShape">
                <a:avLst/>
              </a:prstTxWarp>
            </a:bodyPr>
            <a:lstStyle/>
            <a:p>
              <a:pPr algn="ctr"/>
              <a:endParaRPr lang="en-US">
                <a:effectLst/>
              </a:endParaRPr>
            </a:p>
          </p:txBody>
        </p:sp>
        <p:pic>
          <p:nvPicPr>
            <p:cNvPr id="22" name="btfpIconLines395769"/>
            <p:cNvPicPr>
              <a:picLocks/>
            </p:cNvPicPr>
            <p:nvPr/>
          </p:nvPicPr>
          <p:blipFill>
            <a:blip r:embed="rId12"/>
            <a:stretch>
              <a:fillRect/>
            </a:stretch>
          </p:blipFill>
          <p:spPr>
            <a:xfrm>
              <a:off x="-629432" y="4223037"/>
              <a:ext cx="1399278" cy="1201674"/>
            </a:xfrm>
            <a:prstGeom prst="rect">
              <a:avLst/>
            </a:prstGeom>
          </p:spPr>
        </p:pic>
      </p:grpSp>
      <p:grpSp>
        <p:nvGrpSpPr>
          <p:cNvPr id="23" name="btfpIcon228788"/>
          <p:cNvGrpSpPr/>
          <p:nvPr>
            <p:custDataLst>
              <p:tags r:id="rId6"/>
            </p:custDataLst>
          </p:nvPr>
        </p:nvGrpSpPr>
        <p:grpSpPr>
          <a:xfrm>
            <a:off x="1483728" y="1633300"/>
            <a:ext cx="1206159" cy="1206161"/>
            <a:chOff x="2384330" y="4077037"/>
            <a:chExt cx="1100215" cy="1096564"/>
          </a:xfrm>
        </p:grpSpPr>
        <p:sp>
          <p:nvSpPr>
            <p:cNvPr id="24" name="btfpIconCircle228788"/>
            <p:cNvSpPr>
              <a:spLocks noChangeArrowheads="1"/>
            </p:cNvSpPr>
            <p:nvPr/>
          </p:nvSpPr>
          <p:spPr>
            <a:xfrm>
              <a:off x="2384330" y="4077037"/>
              <a:ext cx="1100215" cy="1096562"/>
            </a:xfrm>
            <a:prstGeom prst="ellipse">
              <a:avLst/>
            </a:prstGeom>
            <a:solidFill>
              <a:srgbClr val="5C5C5C"/>
            </a:solidFill>
            <a:ln>
              <a:noFill/>
            </a:ln>
            <a:effectLst/>
          </p:spPr>
          <p:txBody>
            <a:bodyPr vert="horz" wrap="square" lIns="91440" tIns="45720" rIns="91440" bIns="45720" anchor="t" anchorCtr="0" compatLnSpc="1">
              <a:prstTxWarp prst="textNoShape">
                <a:avLst/>
              </a:prstTxWarp>
            </a:bodyPr>
            <a:lstStyle/>
            <a:p>
              <a:pPr algn="ctr"/>
              <a:endParaRPr lang="en-US" dirty="0">
                <a:effectLst/>
              </a:endParaRPr>
            </a:p>
          </p:txBody>
        </p:sp>
        <p:pic>
          <p:nvPicPr>
            <p:cNvPr id="25" name="btfpIconLines228788"/>
            <p:cNvPicPr>
              <a:picLocks/>
            </p:cNvPicPr>
            <p:nvPr/>
          </p:nvPicPr>
          <p:blipFill>
            <a:blip r:embed="rId13"/>
            <a:stretch>
              <a:fillRect/>
            </a:stretch>
          </p:blipFill>
          <p:spPr>
            <a:xfrm>
              <a:off x="2384330" y="4077039"/>
              <a:ext cx="1100214" cy="1096562"/>
            </a:xfrm>
            <a:prstGeom prst="rect">
              <a:avLst/>
            </a:prstGeom>
          </p:spPr>
        </p:pic>
      </p:grpSp>
      <p:grpSp>
        <p:nvGrpSpPr>
          <p:cNvPr id="32" name="btfpIcon782831"/>
          <p:cNvGrpSpPr/>
          <p:nvPr>
            <p:custDataLst>
              <p:tags r:id="rId7"/>
            </p:custDataLst>
          </p:nvPr>
        </p:nvGrpSpPr>
        <p:grpSpPr>
          <a:xfrm>
            <a:off x="5444068" y="1633300"/>
            <a:ext cx="1302273" cy="1302273"/>
            <a:chOff x="-391166" y="1404675"/>
            <a:chExt cx="1171902" cy="1183942"/>
          </a:xfrm>
        </p:grpSpPr>
        <p:sp>
          <p:nvSpPr>
            <p:cNvPr id="33" name="btfpIconCircle782831"/>
            <p:cNvSpPr>
              <a:spLocks noChangeArrowheads="1"/>
            </p:cNvSpPr>
            <p:nvPr/>
          </p:nvSpPr>
          <p:spPr bwMode="auto">
            <a:xfrm>
              <a:off x="-391166" y="1404675"/>
              <a:ext cx="1171902" cy="1183942"/>
            </a:xfrm>
            <a:prstGeom prst="ellipse">
              <a:avLst/>
            </a:prstGeom>
            <a:solidFill>
              <a:srgbClr val="5C5C5C"/>
            </a:solidFill>
            <a:ln>
              <a:noFill/>
            </a:ln>
          </p:spPr>
          <p:txBody>
            <a:bodyPr vert="horz" wrap="square" lIns="86817" tIns="43408" rIns="86817" bIns="43408" numCol="1" anchor="t" anchorCtr="0" compatLnSpc="1">
              <a:prstTxWarp prst="textNoShape">
                <a:avLst/>
              </a:prstTxWarp>
            </a:bodyPr>
            <a:lstStyle/>
            <a:p>
              <a:pPr algn="ctr"/>
              <a:endParaRPr lang="en-US" sz="1519" dirty="0"/>
            </a:p>
          </p:txBody>
        </p:sp>
        <p:pic>
          <p:nvPicPr>
            <p:cNvPr id="37" name="btfpIconLines782831"/>
            <p:cNvPicPr>
              <a:picLocks/>
            </p:cNvPicPr>
            <p:nvPr/>
          </p:nvPicPr>
          <p:blipFill>
            <a:blip r:embed="rId14"/>
            <a:stretch>
              <a:fillRect/>
            </a:stretch>
          </p:blipFill>
          <p:spPr>
            <a:xfrm>
              <a:off x="-391166" y="1404675"/>
              <a:ext cx="1171902" cy="1183942"/>
            </a:xfrm>
            <a:prstGeom prst="rect">
              <a:avLst/>
            </a:prstGeom>
          </p:spPr>
        </p:pic>
      </p:grpSp>
      <p:grpSp>
        <p:nvGrpSpPr>
          <p:cNvPr id="15" name="btfpColumnHeaderBox171471"/>
          <p:cNvGrpSpPr/>
          <p:nvPr>
            <p:custDataLst>
              <p:tags r:id="rId8"/>
            </p:custDataLst>
          </p:nvPr>
        </p:nvGrpSpPr>
        <p:grpSpPr>
          <a:xfrm>
            <a:off x="330201" y="3171044"/>
            <a:ext cx="3488267" cy="315913"/>
            <a:chOff x="330201" y="1371600"/>
            <a:chExt cx="3488267" cy="315913"/>
          </a:xfrm>
        </p:grpSpPr>
        <p:sp>
          <p:nvSpPr>
            <p:cNvPr id="9" name="btfpColumnHeaderBoxText171471"/>
            <p:cNvSpPr txBox="1"/>
            <p:nvPr/>
          </p:nvSpPr>
          <p:spPr bwMode="gray">
            <a:xfrm>
              <a:off x="330201" y="1371600"/>
              <a:ext cx="3488267" cy="315913"/>
            </a:xfrm>
            <a:prstGeom prst="rect">
              <a:avLst/>
            </a:prstGeom>
            <a:noFill/>
          </p:spPr>
          <p:txBody>
            <a:bodyPr vert="horz" wrap="square" lIns="36036" tIns="36036" rIns="36036" bIns="36036" rtlCol="0" anchor="b">
              <a:spAutoFit/>
            </a:bodyPr>
            <a:lstStyle/>
            <a:p>
              <a:pPr marL="0" indent="0">
                <a:spcBef>
                  <a:spcPts val="0"/>
                </a:spcBef>
                <a:buNone/>
              </a:pPr>
              <a:r>
                <a:rPr lang="en-US" sz="1600" b="1" dirty="0" smtClean="0">
                  <a:solidFill>
                    <a:srgbClr val="1F2A44"/>
                  </a:solidFill>
                </a:rPr>
                <a:t>Product Owner: The What</a:t>
              </a:r>
            </a:p>
          </p:txBody>
        </p:sp>
        <p:cxnSp>
          <p:nvCxnSpPr>
            <p:cNvPr id="14" name="btfpColumnHeaderBoxLine171471"/>
            <p:cNvCxnSpPr/>
            <p:nvPr/>
          </p:nvCxnSpPr>
          <p:spPr bwMode="gray">
            <a:xfrm>
              <a:off x="330201" y="1687513"/>
              <a:ext cx="3488267" cy="0"/>
            </a:xfrm>
            <a:prstGeom prst="line">
              <a:avLst/>
            </a:prstGeom>
            <a:ln w="9525" cap="flat">
              <a:solidFill>
                <a:srgbClr val="1F2A44"/>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6" name="btfpColumnHeaderBox793565"/>
          <p:cNvGrpSpPr/>
          <p:nvPr>
            <p:custDataLst>
              <p:tags r:id="rId9"/>
            </p:custDataLst>
          </p:nvPr>
        </p:nvGrpSpPr>
        <p:grpSpPr>
          <a:xfrm>
            <a:off x="4351868" y="3171044"/>
            <a:ext cx="3488267" cy="315913"/>
            <a:chOff x="4351868" y="1371600"/>
            <a:chExt cx="3488267" cy="315913"/>
          </a:xfrm>
        </p:grpSpPr>
        <p:sp>
          <p:nvSpPr>
            <p:cNvPr id="16" name="btfpColumnHeaderBoxText793565"/>
            <p:cNvSpPr txBox="1"/>
            <p:nvPr/>
          </p:nvSpPr>
          <p:spPr bwMode="gray">
            <a:xfrm>
              <a:off x="4351868" y="1371600"/>
              <a:ext cx="3488267" cy="315913"/>
            </a:xfrm>
            <a:prstGeom prst="rect">
              <a:avLst/>
            </a:prstGeom>
            <a:noFill/>
          </p:spPr>
          <p:txBody>
            <a:bodyPr vert="horz" wrap="square" lIns="36036" tIns="36036" rIns="36036" bIns="36036" rtlCol="0" anchor="b">
              <a:spAutoFit/>
            </a:bodyPr>
            <a:lstStyle/>
            <a:p>
              <a:pPr marL="0" indent="0">
                <a:spcBef>
                  <a:spcPts val="0"/>
                </a:spcBef>
                <a:buNone/>
              </a:pPr>
              <a:r>
                <a:rPr lang="en-US" sz="1600" b="1" dirty="0" smtClean="0">
                  <a:solidFill>
                    <a:srgbClr val="1F2A44"/>
                  </a:solidFill>
                </a:rPr>
                <a:t>Scrum Master: The Process</a:t>
              </a:r>
            </a:p>
          </p:txBody>
        </p:sp>
        <p:cxnSp>
          <p:nvCxnSpPr>
            <p:cNvPr id="19" name="btfpColumnHeaderBoxLine793565"/>
            <p:cNvCxnSpPr/>
            <p:nvPr/>
          </p:nvCxnSpPr>
          <p:spPr bwMode="gray">
            <a:xfrm>
              <a:off x="4351868" y="1687513"/>
              <a:ext cx="3488267" cy="0"/>
            </a:xfrm>
            <a:prstGeom prst="line">
              <a:avLst/>
            </a:prstGeom>
            <a:ln w="9525" cap="flat">
              <a:solidFill>
                <a:srgbClr val="1F2A44"/>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0" name="btfpColumnHeaderBox109184"/>
          <p:cNvGrpSpPr/>
          <p:nvPr>
            <p:custDataLst>
              <p:tags r:id="rId10"/>
            </p:custDataLst>
          </p:nvPr>
        </p:nvGrpSpPr>
        <p:grpSpPr>
          <a:xfrm>
            <a:off x="8373534" y="3171044"/>
            <a:ext cx="3488267" cy="315913"/>
            <a:chOff x="8373534" y="1371600"/>
            <a:chExt cx="3488267" cy="315913"/>
          </a:xfrm>
        </p:grpSpPr>
        <p:sp>
          <p:nvSpPr>
            <p:cNvPr id="28" name="btfpColumnHeaderBoxText109184"/>
            <p:cNvSpPr txBox="1"/>
            <p:nvPr/>
          </p:nvSpPr>
          <p:spPr bwMode="gray">
            <a:xfrm>
              <a:off x="8373534" y="1371600"/>
              <a:ext cx="3488267" cy="315913"/>
            </a:xfrm>
            <a:prstGeom prst="rect">
              <a:avLst/>
            </a:prstGeom>
            <a:noFill/>
          </p:spPr>
          <p:txBody>
            <a:bodyPr vert="horz" wrap="square" lIns="36036" tIns="36036" rIns="36036" bIns="36036" rtlCol="0" anchor="b">
              <a:spAutoFit/>
            </a:bodyPr>
            <a:lstStyle/>
            <a:p>
              <a:pPr marL="0" indent="0">
                <a:spcBef>
                  <a:spcPts val="0"/>
                </a:spcBef>
                <a:buNone/>
              </a:pPr>
              <a:r>
                <a:rPr lang="en-US" sz="1600" b="1" dirty="0" smtClean="0">
                  <a:solidFill>
                    <a:srgbClr val="1F2A44"/>
                  </a:solidFill>
                </a:rPr>
                <a:t>Delivery Team: The How</a:t>
              </a:r>
            </a:p>
          </p:txBody>
        </p:sp>
        <p:cxnSp>
          <p:nvCxnSpPr>
            <p:cNvPr id="29" name="btfpColumnHeaderBoxLine109184"/>
            <p:cNvCxnSpPr/>
            <p:nvPr/>
          </p:nvCxnSpPr>
          <p:spPr bwMode="gray">
            <a:xfrm>
              <a:off x="8373534" y="1687513"/>
              <a:ext cx="3488267" cy="0"/>
            </a:xfrm>
            <a:prstGeom prst="line">
              <a:avLst/>
            </a:prstGeom>
            <a:ln w="9525" cap="flat">
              <a:solidFill>
                <a:srgbClr val="1F2A44"/>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1" name="Title 30"/>
          <p:cNvSpPr>
            <a:spLocks noGrp="1"/>
          </p:cNvSpPr>
          <p:nvPr>
            <p:ph type="title"/>
          </p:nvPr>
        </p:nvSpPr>
        <p:spPr/>
        <p:txBody>
          <a:bodyPr/>
          <a:lstStyle/>
          <a:p>
            <a:r>
              <a:rPr lang="en-US" dirty="0" smtClean="0"/>
              <a:t>Agile Scrum Overview: Standard Agile Team Roles</a:t>
            </a:r>
            <a:endParaRPr lang="en-US" dirty="0"/>
          </a:p>
        </p:txBody>
      </p:sp>
    </p:spTree>
    <p:extLst>
      <p:ext uri="{BB962C8B-B14F-4D97-AF65-F5344CB8AC3E}">
        <p14:creationId xmlns:p14="http://schemas.microsoft.com/office/powerpoint/2010/main" val="295351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45677" y="1643359"/>
            <a:ext cx="7900645" cy="4263013"/>
          </a:xfrm>
          <a:prstGeom prst="rect">
            <a:avLst/>
          </a:prstGeom>
        </p:spPr>
      </p:pic>
      <p:sp>
        <p:nvSpPr>
          <p:cNvPr id="2" name="Title 1"/>
          <p:cNvSpPr>
            <a:spLocks noGrp="1"/>
          </p:cNvSpPr>
          <p:nvPr>
            <p:ph type="title"/>
          </p:nvPr>
        </p:nvSpPr>
        <p:spPr/>
        <p:txBody>
          <a:bodyPr/>
          <a:lstStyle/>
          <a:p>
            <a:r>
              <a:rPr lang="en-US" dirty="0" smtClean="0"/>
              <a:t>Scrum Backlog (Example)</a:t>
            </a:r>
            <a:endParaRPr lang="en-US" dirty="0"/>
          </a:p>
        </p:txBody>
      </p:sp>
      <p:sp>
        <p:nvSpPr>
          <p:cNvPr id="3" name="Line Callout 1 2"/>
          <p:cNvSpPr/>
          <p:nvPr/>
        </p:nvSpPr>
        <p:spPr>
          <a:xfrm>
            <a:off x="9767104" y="3774866"/>
            <a:ext cx="2019777" cy="1335129"/>
          </a:xfrm>
          <a:prstGeom prst="borderCallout1">
            <a:avLst>
              <a:gd name="adj1" fmla="val 60527"/>
              <a:gd name="adj2" fmla="val 300"/>
              <a:gd name="adj3" fmla="val -70491"/>
              <a:gd name="adj4" fmla="val -221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Smaller, more manageable tasks are moved through the board to create product feature/fulfill user story.</a:t>
            </a:r>
            <a:endParaRPr lang="en-US" sz="1400" b="1" dirty="0">
              <a:solidFill>
                <a:schemeClr val="tx1"/>
              </a:solidFill>
            </a:endParaRPr>
          </a:p>
        </p:txBody>
      </p:sp>
      <p:sp>
        <p:nvSpPr>
          <p:cNvPr id="86" name="Line Callout 1 85"/>
          <p:cNvSpPr/>
          <p:nvPr/>
        </p:nvSpPr>
        <p:spPr>
          <a:xfrm>
            <a:off x="211260" y="4284786"/>
            <a:ext cx="2145441" cy="1770907"/>
          </a:xfrm>
          <a:prstGeom prst="borderCallout1">
            <a:avLst>
              <a:gd name="adj1" fmla="val -351"/>
              <a:gd name="adj2" fmla="val 51441"/>
              <a:gd name="adj3" fmla="val -135606"/>
              <a:gd name="adj4" fmla="val 9018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User stories represent project features, presented from the viewpoint if the customer. User stories are them divided into smaller tasks.</a:t>
            </a:r>
            <a:endParaRPr lang="en-US" sz="1400" b="1" dirty="0">
              <a:solidFill>
                <a:schemeClr val="tx1"/>
              </a:solidFill>
            </a:endParaRPr>
          </a:p>
        </p:txBody>
      </p:sp>
    </p:spTree>
    <p:extLst>
      <p:ext uri="{BB962C8B-B14F-4D97-AF65-F5344CB8AC3E}">
        <p14:creationId xmlns:p14="http://schemas.microsoft.com/office/powerpoint/2010/main" val="295250453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a:t>
            </a:r>
            <a:r>
              <a:rPr lang="en-US" dirty="0" smtClean="0"/>
              <a:t>Kanban Overview: Workflow is continuous</a:t>
            </a:r>
            <a:endParaRPr lang="en-US" dirty="0"/>
          </a:p>
        </p:txBody>
      </p:sp>
      <p:sp>
        <p:nvSpPr>
          <p:cNvPr id="5" name="Text Placeholder 2"/>
          <p:cNvSpPr txBox="1">
            <a:spLocks/>
          </p:cNvSpPr>
          <p:nvPr/>
        </p:nvSpPr>
        <p:spPr>
          <a:xfrm>
            <a:off x="514022" y="1277471"/>
            <a:ext cx="11222248" cy="4343400"/>
          </a:xfrm>
          <a:prstGeom prst="rect">
            <a:avLst/>
          </a:prstGeom>
        </p:spPr>
        <p:txBody>
          <a:bodyPr lIns="0" tIns="91440">
            <a:normAutofit/>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ts val="0"/>
              </a:spcBef>
              <a:spcAft>
                <a:spcPts val="1200"/>
              </a:spcAft>
              <a:buClr>
                <a:srgbClr val="00B1E2"/>
              </a:buClr>
              <a:buSzTx/>
              <a:buNone/>
              <a:tabLst/>
              <a:defRPr/>
            </a:pPr>
            <a:r>
              <a:rPr lang="en-US" sz="2000" dirty="0" smtClean="0">
                <a:solidFill>
                  <a:schemeClr val="accent2"/>
                </a:solidFill>
                <a:latin typeface="Corbel"/>
              </a:rPr>
              <a:t>Kanban is an agile </a:t>
            </a:r>
            <a:r>
              <a:rPr kumimoji="0" lang="en-US" sz="2000" b="0" i="0" u="none" strike="noStrike" kern="1200" cap="none" spc="0" normalizeH="0" baseline="0" noProof="0" dirty="0" smtClean="0">
                <a:ln>
                  <a:noFill/>
                </a:ln>
                <a:solidFill>
                  <a:schemeClr val="accent2"/>
                </a:solidFill>
                <a:effectLst/>
                <a:uLnTx/>
                <a:uFillTx/>
                <a:latin typeface="Corbel"/>
              </a:rPr>
              <a:t>framework designed to optimize a continuous flow of work. </a:t>
            </a:r>
            <a:r>
              <a:rPr lang="en-US" sz="2000" dirty="0" smtClean="0">
                <a:solidFill>
                  <a:schemeClr val="accent2"/>
                </a:solidFill>
                <a:latin typeface="Corbel"/>
              </a:rPr>
              <a:t>The goal is on limiting work in progress, to produce a more efficient workflow. In Kanban, there are no defined sprints or roles, making it suitable for individual work management as well.</a:t>
            </a:r>
            <a:r>
              <a:rPr lang="en-US" sz="2000" dirty="0">
                <a:solidFill>
                  <a:schemeClr val="accent2"/>
                </a:solidFill>
                <a:latin typeface="Corbel"/>
              </a:rPr>
              <a:t> </a:t>
            </a:r>
            <a:r>
              <a:rPr lang="en-US" sz="2000" dirty="0" smtClean="0">
                <a:solidFill>
                  <a:schemeClr val="accent2"/>
                </a:solidFill>
                <a:latin typeface="Corbel"/>
              </a:rPr>
              <a:t>A Kanban board is used to track work and unlike Scrum, there is greater flexibility for change. </a:t>
            </a:r>
          </a:p>
          <a:p>
            <a:pPr marL="0" marR="0" lvl="0" indent="0" algn="ctr" defTabSz="1217978" rtl="0" eaLnBrk="0" fontAlgn="base" latinLnBrk="0" hangingPunct="0">
              <a:lnSpc>
                <a:spcPct val="100000"/>
              </a:lnSpc>
              <a:spcBef>
                <a:spcPts val="0"/>
              </a:spcBef>
              <a:spcAft>
                <a:spcPts val="1200"/>
              </a:spcAft>
              <a:buClr>
                <a:srgbClr val="00B1E2"/>
              </a:buClr>
              <a:buSzTx/>
              <a:buNone/>
              <a:tabLst/>
              <a:defRPr/>
            </a:pPr>
            <a:r>
              <a:rPr kumimoji="0" lang="en-US" sz="2000" i="0" u="none" strike="noStrike" kern="1200" cap="none" spc="0" normalizeH="0" baseline="0" noProof="0" dirty="0" smtClean="0">
                <a:ln>
                  <a:noFill/>
                </a:ln>
                <a:solidFill>
                  <a:schemeClr val="tx1"/>
                </a:solidFill>
                <a:effectLst/>
                <a:uLnTx/>
                <a:uFillTx/>
                <a:latin typeface="Corbel"/>
              </a:rPr>
              <a:t>Kanban Board (Example)</a:t>
            </a:r>
          </a:p>
        </p:txBody>
      </p:sp>
      <p:pic>
        <p:nvPicPr>
          <p:cNvPr id="40" name="Picture 39"/>
          <p:cNvPicPr>
            <a:picLocks noChangeAspect="1"/>
          </p:cNvPicPr>
          <p:nvPr/>
        </p:nvPicPr>
        <p:blipFill>
          <a:blip r:embed="rId2"/>
          <a:stretch>
            <a:fillRect/>
          </a:stretch>
        </p:blipFill>
        <p:spPr>
          <a:xfrm>
            <a:off x="1489591" y="3137010"/>
            <a:ext cx="8747918" cy="3399165"/>
          </a:xfrm>
          <a:prstGeom prst="rect">
            <a:avLst/>
          </a:prstGeom>
        </p:spPr>
      </p:pic>
    </p:spTree>
    <p:extLst>
      <p:ext uri="{BB962C8B-B14F-4D97-AF65-F5344CB8AC3E}">
        <p14:creationId xmlns:p14="http://schemas.microsoft.com/office/powerpoint/2010/main" val="395982798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 and Don’ts for Agile Leaders</a:t>
            </a:r>
            <a:endParaRPr lang="en-US" dirty="0"/>
          </a:p>
        </p:txBody>
      </p:sp>
      <p:sp>
        <p:nvSpPr>
          <p:cNvPr id="3" name="btfpLayoutConfig" hidden="1"/>
          <p:cNvSpPr txBox="1"/>
          <p:nvPr/>
        </p:nvSpPr>
        <p:spPr bwMode="gray">
          <a:xfrm>
            <a:off x="12700" y="12700"/>
            <a:ext cx="726728" cy="88092"/>
          </a:xfrm>
          <a:prstGeom prst="rect">
            <a:avLst/>
          </a:prstGeom>
          <a:noFill/>
        </p:spPr>
        <p:txBody>
          <a:bodyPr vert="horz" wrap="none" lIns="36000" tIns="36000" rIns="36000" bIns="36000" rtlCol="0">
            <a:spAutoFit/>
          </a:bodyPr>
          <a:lstStyle/>
          <a:p>
            <a:pPr marL="0" indent="0">
              <a:buNone/>
            </a:pPr>
            <a:r>
              <a:rPr lang="en-US" sz="100" smtClean="0">
                <a:solidFill>
                  <a:srgbClr val="FFFFFF">
                    <a:alpha val="0"/>
                  </a:srgbClr>
                </a:solidFill>
              </a:rPr>
              <a:t>overall_0_131771355898763297 columns_3_131771345691702841 6_1_131771341989484852 33_1_131771345884863740 </a:t>
            </a:r>
            <a:endParaRPr lang="en-US" sz="100" dirty="0" err="1" smtClean="0">
              <a:solidFill>
                <a:srgbClr val="FFFFFF">
                  <a:alpha val="0"/>
                </a:srgbClr>
              </a:solidFill>
            </a:endParaRPr>
          </a:p>
        </p:txBody>
      </p:sp>
      <p:pic>
        <p:nvPicPr>
          <p:cNvPr id="8" name="Picture 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t="22256"/>
          <a:stretch/>
        </p:blipFill>
        <p:spPr>
          <a:xfrm>
            <a:off x="521974" y="2607734"/>
            <a:ext cx="2451596" cy="1521430"/>
          </a:xfrm>
          <a:prstGeom prst="rect">
            <a:avLst/>
          </a:prstGeom>
        </p:spPr>
      </p:pic>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21974" y="4654542"/>
            <a:ext cx="2451595" cy="1521430"/>
          </a:xfrm>
          <a:prstGeom prst="rect">
            <a:avLst/>
          </a:prstGeom>
        </p:spPr>
      </p:pic>
      <p:sp>
        <p:nvSpPr>
          <p:cNvPr id="33" name="btfpBulletedList619932"/>
          <p:cNvSpPr txBox="1"/>
          <p:nvPr>
            <p:custDataLst>
              <p:tags r:id="rId3"/>
            </p:custDataLst>
          </p:nvPr>
        </p:nvSpPr>
        <p:spPr bwMode="gray">
          <a:xfrm>
            <a:off x="3278605" y="2531841"/>
            <a:ext cx="7510462" cy="2011695"/>
          </a:xfrm>
          <a:prstGeom prst="rect">
            <a:avLst/>
          </a:prstGeom>
          <a:noFill/>
        </p:spPr>
        <p:txBody>
          <a:bodyPr vert="horz" wrap="square" lIns="36000" tIns="36000" rIns="36000" bIns="36000" rtlCol="0">
            <a:spAutoFit/>
          </a:bodyPr>
          <a:lstStyle/>
          <a:p>
            <a:r>
              <a:rPr lang="en-US" b="1" dirty="0" smtClean="0">
                <a:solidFill>
                  <a:schemeClr val="accent2"/>
                </a:solidFill>
                <a:latin typeface="+mj-lt"/>
              </a:rPr>
              <a:t>You Should: </a:t>
            </a:r>
            <a:endParaRPr lang="en-US" b="1" dirty="0">
              <a:solidFill>
                <a:schemeClr val="accent2"/>
              </a:solidFill>
              <a:latin typeface="+mj-lt"/>
            </a:endParaRPr>
          </a:p>
          <a:p>
            <a:pPr marL="742950" lvl="1" indent="-285750">
              <a:buClr>
                <a:schemeClr val="bg2"/>
              </a:buClr>
              <a:buFont typeface="Arial" panose="020B0604020202020204" pitchFamily="34" charset="0"/>
              <a:buChar char="•"/>
            </a:pPr>
            <a:r>
              <a:rPr lang="en-US" dirty="0" smtClean="0">
                <a:solidFill>
                  <a:schemeClr val="accent2"/>
                </a:solidFill>
                <a:latin typeface="+mj-lt"/>
              </a:rPr>
              <a:t>Empower the Product Owner to decide WHAT gets done and the agile team to decide HOW something gets done </a:t>
            </a:r>
          </a:p>
          <a:p>
            <a:pPr marL="742950" lvl="1" indent="-285750">
              <a:buClr>
                <a:schemeClr val="bg2"/>
              </a:buClr>
              <a:buFont typeface="Arial" panose="020B0604020202020204" pitchFamily="34" charset="0"/>
              <a:buChar char="•"/>
            </a:pPr>
            <a:r>
              <a:rPr lang="en-US" dirty="0" smtClean="0">
                <a:solidFill>
                  <a:schemeClr val="accent2"/>
                </a:solidFill>
                <a:latin typeface="+mj-lt"/>
              </a:rPr>
              <a:t>Be accessible to the Product Owner to articulate a clear vision and provide feedback on the prototypes or finished work</a:t>
            </a:r>
          </a:p>
          <a:p>
            <a:pPr marL="742950" lvl="1" indent="-285750">
              <a:buClr>
                <a:schemeClr val="bg2"/>
              </a:buClr>
              <a:buFont typeface="Arial" panose="020B0604020202020204" pitchFamily="34" charset="0"/>
              <a:buChar char="•"/>
            </a:pPr>
            <a:r>
              <a:rPr lang="en-US" dirty="0" smtClean="0">
                <a:solidFill>
                  <a:schemeClr val="accent2"/>
                </a:solidFill>
                <a:latin typeface="+mj-lt"/>
              </a:rPr>
              <a:t>Embrace the ‘fail fast’ to learn mindset</a:t>
            </a:r>
          </a:p>
          <a:p>
            <a:pPr marL="742950" lvl="1" indent="-285750">
              <a:buClr>
                <a:schemeClr val="bg2"/>
              </a:buClr>
              <a:buFont typeface="Arial" panose="020B0604020202020204" pitchFamily="34" charset="0"/>
              <a:buChar char="•"/>
            </a:pPr>
            <a:r>
              <a:rPr lang="en-US" dirty="0" smtClean="0">
                <a:solidFill>
                  <a:schemeClr val="accent2"/>
                </a:solidFill>
                <a:latin typeface="+mj-lt"/>
              </a:rPr>
              <a:t>Celebrate results and recognize individuals for their achievements </a:t>
            </a:r>
          </a:p>
        </p:txBody>
      </p:sp>
      <p:sp>
        <p:nvSpPr>
          <p:cNvPr id="34" name="btfpBulletedList619932"/>
          <p:cNvSpPr txBox="1"/>
          <p:nvPr>
            <p:custDataLst>
              <p:tags r:id="rId4"/>
            </p:custDataLst>
          </p:nvPr>
        </p:nvSpPr>
        <p:spPr bwMode="gray">
          <a:xfrm>
            <a:off x="3278605" y="4842066"/>
            <a:ext cx="7510462" cy="1196088"/>
          </a:xfrm>
          <a:prstGeom prst="rect">
            <a:avLst/>
          </a:prstGeom>
          <a:noFill/>
        </p:spPr>
        <p:txBody>
          <a:bodyPr vert="horz" wrap="square" lIns="36000" tIns="36000" rIns="36000" bIns="36000" rtlCol="0">
            <a:spAutoFit/>
          </a:bodyPr>
          <a:lstStyle/>
          <a:p>
            <a:r>
              <a:rPr lang="en-US" b="1" dirty="0" smtClean="0">
                <a:solidFill>
                  <a:schemeClr val="accent2"/>
                </a:solidFill>
                <a:latin typeface="+mj-lt"/>
              </a:rPr>
              <a:t>You Should NOT: </a:t>
            </a:r>
            <a:endParaRPr lang="en-US" b="1" dirty="0">
              <a:solidFill>
                <a:schemeClr val="accent2"/>
              </a:solidFill>
              <a:latin typeface="+mj-lt"/>
            </a:endParaRPr>
          </a:p>
          <a:p>
            <a:pPr marL="742950" lvl="1" indent="-285750">
              <a:buClr>
                <a:schemeClr val="bg2"/>
              </a:buClr>
              <a:buFont typeface="Arial" panose="020B0604020202020204" pitchFamily="34" charset="0"/>
              <a:buChar char="•"/>
            </a:pPr>
            <a:r>
              <a:rPr lang="en-US" dirty="0" smtClean="0">
                <a:solidFill>
                  <a:schemeClr val="accent2"/>
                </a:solidFill>
                <a:latin typeface="+mj-lt"/>
              </a:rPr>
              <a:t>Ask for project milestones or long-term roadmap</a:t>
            </a:r>
          </a:p>
          <a:p>
            <a:pPr marL="742950" lvl="1" indent="-285750">
              <a:buClr>
                <a:schemeClr val="bg2"/>
              </a:buClr>
              <a:buFont typeface="Arial" panose="020B0604020202020204" pitchFamily="34" charset="0"/>
              <a:buChar char="•"/>
            </a:pPr>
            <a:r>
              <a:rPr lang="en-US" dirty="0" smtClean="0">
                <a:solidFill>
                  <a:schemeClr val="accent2"/>
                </a:solidFill>
                <a:latin typeface="+mj-lt"/>
              </a:rPr>
              <a:t>Do the forensics behind who is to blame for a ‘failure’</a:t>
            </a:r>
          </a:p>
          <a:p>
            <a:pPr marL="742950" lvl="1" indent="-285750">
              <a:buClr>
                <a:schemeClr val="bg2"/>
              </a:buClr>
              <a:buFont typeface="Arial" panose="020B0604020202020204" pitchFamily="34" charset="0"/>
              <a:buChar char="•"/>
            </a:pPr>
            <a:r>
              <a:rPr lang="en-US" dirty="0" smtClean="0">
                <a:solidFill>
                  <a:schemeClr val="accent2"/>
                </a:solidFill>
                <a:latin typeface="+mj-lt"/>
              </a:rPr>
              <a:t>Represent the needs or wants of the customer </a:t>
            </a:r>
          </a:p>
        </p:txBody>
      </p:sp>
      <p:sp>
        <p:nvSpPr>
          <p:cNvPr id="10" name="Text Placeholder 2"/>
          <p:cNvSpPr txBox="1">
            <a:spLocks/>
          </p:cNvSpPr>
          <p:nvPr/>
        </p:nvSpPr>
        <p:spPr>
          <a:xfrm>
            <a:off x="521974" y="1481666"/>
            <a:ext cx="11014590" cy="4343400"/>
          </a:xfrm>
          <a:prstGeom prst="rect">
            <a:avLst/>
          </a:prstGeom>
        </p:spPr>
        <p:txBody>
          <a:bodyPr lIns="0" tIns="91440">
            <a:normAutofit/>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ts val="0"/>
              </a:spcBef>
              <a:spcAft>
                <a:spcPts val="1200"/>
              </a:spcAft>
              <a:buClr>
                <a:srgbClr val="00B1E2"/>
              </a:buClr>
              <a:buSzTx/>
              <a:buNone/>
              <a:tabLst/>
              <a:defRPr/>
            </a:pPr>
            <a:r>
              <a:rPr lang="en-US" sz="2200" dirty="0" smtClean="0">
                <a:solidFill>
                  <a:schemeClr val="accent2"/>
                </a:solidFill>
                <a:latin typeface="Corbel"/>
              </a:rPr>
              <a:t>The agile approach can be uncomfortable to organizations using it for the first time. </a:t>
            </a:r>
            <a:br>
              <a:rPr lang="en-US" sz="2200" dirty="0" smtClean="0">
                <a:solidFill>
                  <a:schemeClr val="accent2"/>
                </a:solidFill>
                <a:latin typeface="Corbel"/>
              </a:rPr>
            </a:br>
            <a:r>
              <a:rPr lang="en-US" sz="2200" dirty="0" smtClean="0">
                <a:solidFill>
                  <a:schemeClr val="accent2"/>
                </a:solidFill>
                <a:latin typeface="Corbel"/>
              </a:rPr>
              <a:t>To respect the process as a leader in your organization, try to follow the following guidelines:</a:t>
            </a:r>
            <a:endParaRPr kumimoji="0" lang="en-US" sz="2200" b="0" i="0" u="none" strike="noStrike" kern="1200" cap="none" spc="0" normalizeH="0" baseline="0" noProof="0" dirty="0" smtClean="0">
              <a:ln>
                <a:noFill/>
              </a:ln>
              <a:solidFill>
                <a:schemeClr val="accent2"/>
              </a:solidFill>
              <a:effectLst/>
              <a:uLnTx/>
              <a:uFillTx/>
              <a:latin typeface="Corbel"/>
            </a:endParaRPr>
          </a:p>
        </p:txBody>
      </p:sp>
    </p:spTree>
    <p:extLst>
      <p:ext uri="{BB962C8B-B14F-4D97-AF65-F5344CB8AC3E}">
        <p14:creationId xmlns:p14="http://schemas.microsoft.com/office/powerpoint/2010/main" val="278304816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210800" y="5943600"/>
            <a:ext cx="144845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p:cNvSpPr>
            <a:spLocks noGrp="1"/>
          </p:cNvSpPr>
          <p:nvPr>
            <p:ph type="title"/>
          </p:nvPr>
        </p:nvSpPr>
        <p:spPr/>
        <p:txBody>
          <a:bodyPr/>
          <a:lstStyle/>
          <a:p>
            <a:r>
              <a:rPr lang="en-US" dirty="0" smtClean="0"/>
              <a:t>Agile Best Practices</a:t>
            </a:r>
            <a:endParaRPr lang="en-US" dirty="0"/>
          </a:p>
        </p:txBody>
      </p:sp>
      <p:sp>
        <p:nvSpPr>
          <p:cNvPr id="4" name="Rectangle 3"/>
          <p:cNvSpPr/>
          <p:nvPr/>
        </p:nvSpPr>
        <p:spPr>
          <a:xfrm>
            <a:off x="914400" y="2286000"/>
            <a:ext cx="2971800" cy="40386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5" name="TextBox 4"/>
          <p:cNvSpPr txBox="1"/>
          <p:nvPr/>
        </p:nvSpPr>
        <p:spPr>
          <a:xfrm>
            <a:off x="990600" y="2937301"/>
            <a:ext cx="2819400" cy="31700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orbel"/>
                <a:ea typeface="+mn-ea"/>
                <a:cs typeface="Arial" charset="0"/>
              </a:rPr>
              <a:t>Be Adaptive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orbe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prstClr val="white"/>
                </a:solidFill>
                <a:effectLst/>
                <a:uLnTx/>
                <a:uFillTx/>
                <a:latin typeface="Corbel"/>
                <a:ea typeface="+mn-ea"/>
                <a:cs typeface="Arial" charset="0"/>
              </a:rPr>
              <a:t>In our industry, change is inevitable.  Plans and people must be flexible in order to remain competitive in the market.  Welcome feedback and change throughout projects, and view failure as an opportunity to grow.  Agile teams aim to continuously improve, not remain the same.</a:t>
            </a:r>
            <a:endParaRPr kumimoji="0" lang="en-US" sz="1400" b="0" i="1" u="none" strike="noStrike" kern="1200" cap="none" spc="0" normalizeH="0" baseline="0" noProof="0" dirty="0">
              <a:ln>
                <a:noFill/>
              </a:ln>
              <a:solidFill>
                <a:prstClr val="white"/>
              </a:solidFill>
              <a:effectLst/>
              <a:uLnTx/>
              <a:uFillTx/>
              <a:latin typeface="Corbel"/>
              <a:ea typeface="+mn-ea"/>
              <a:cs typeface="Arial" charset="0"/>
            </a:endParaRPr>
          </a:p>
        </p:txBody>
      </p:sp>
      <p:sp>
        <p:nvSpPr>
          <p:cNvPr id="6" name="Oval 5"/>
          <p:cNvSpPr/>
          <p:nvPr/>
        </p:nvSpPr>
        <p:spPr>
          <a:xfrm>
            <a:off x="1866900" y="1752600"/>
            <a:ext cx="1066800" cy="10668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accent2"/>
              </a:solidFill>
              <a:effectLst/>
              <a:uLnTx/>
              <a:uFillTx/>
              <a:latin typeface="Corbel"/>
              <a:ea typeface="+mn-ea"/>
              <a:cs typeface="+mn-cs"/>
            </a:endParaRPr>
          </a:p>
        </p:txBody>
      </p:sp>
      <p:sp>
        <p:nvSpPr>
          <p:cNvPr id="7" name="TextBox 6"/>
          <p:cNvSpPr txBox="1"/>
          <p:nvPr/>
        </p:nvSpPr>
        <p:spPr>
          <a:xfrm>
            <a:off x="2095500" y="1870501"/>
            <a:ext cx="60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1F2A44"/>
                </a:solidFill>
                <a:effectLst/>
                <a:uLnTx/>
                <a:uFillTx/>
                <a:latin typeface="Bodoni MT Black" panose="02070A03080606020203" pitchFamily="18" charset="0"/>
                <a:ea typeface="+mn-ea"/>
                <a:cs typeface="Arial" charset="0"/>
              </a:rPr>
              <a:t>1</a:t>
            </a:r>
          </a:p>
        </p:txBody>
      </p:sp>
      <p:sp>
        <p:nvSpPr>
          <p:cNvPr id="8" name="Rectangle 7"/>
          <p:cNvSpPr/>
          <p:nvPr/>
        </p:nvSpPr>
        <p:spPr>
          <a:xfrm>
            <a:off x="4552950" y="2286000"/>
            <a:ext cx="2971800" cy="4038600"/>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Oval 8"/>
          <p:cNvSpPr/>
          <p:nvPr/>
        </p:nvSpPr>
        <p:spPr>
          <a:xfrm>
            <a:off x="5505450" y="1752600"/>
            <a:ext cx="1066800" cy="1066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TextBox 9"/>
          <p:cNvSpPr txBox="1"/>
          <p:nvPr/>
        </p:nvSpPr>
        <p:spPr>
          <a:xfrm>
            <a:off x="5734050" y="1870501"/>
            <a:ext cx="60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smtClean="0">
                <a:ln>
                  <a:noFill/>
                </a:ln>
                <a:solidFill>
                  <a:prstClr val="white"/>
                </a:solidFill>
                <a:effectLst/>
                <a:uLnTx/>
                <a:uFillTx/>
                <a:latin typeface="Bodoni MT Black" panose="02070A03080606020203" pitchFamily="18" charset="0"/>
                <a:ea typeface="+mn-ea"/>
                <a:cs typeface="Arial" charset="0"/>
              </a:rPr>
              <a:t>2</a:t>
            </a:r>
            <a:endParaRPr kumimoji="0" lang="en-US" sz="4800" b="0" i="0" u="none" strike="noStrike" kern="1200" cap="none" spc="0" normalizeH="0" baseline="0" noProof="0" dirty="0">
              <a:ln>
                <a:noFill/>
              </a:ln>
              <a:solidFill>
                <a:prstClr val="white"/>
              </a:solidFill>
              <a:effectLst/>
              <a:uLnTx/>
              <a:uFillTx/>
              <a:latin typeface="Bodoni MT Black" panose="02070A03080606020203" pitchFamily="18" charset="0"/>
              <a:ea typeface="+mn-ea"/>
              <a:cs typeface="Arial" charset="0"/>
            </a:endParaRPr>
          </a:p>
        </p:txBody>
      </p:sp>
      <p:sp>
        <p:nvSpPr>
          <p:cNvPr id="11" name="Rectangle 10"/>
          <p:cNvSpPr/>
          <p:nvPr/>
        </p:nvSpPr>
        <p:spPr>
          <a:xfrm>
            <a:off x="8191500" y="2286000"/>
            <a:ext cx="2971800" cy="40386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Oval 11"/>
          <p:cNvSpPr/>
          <p:nvPr/>
        </p:nvSpPr>
        <p:spPr>
          <a:xfrm>
            <a:off x="9144000" y="1752600"/>
            <a:ext cx="1066800" cy="10668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TextBox 12"/>
          <p:cNvSpPr txBox="1"/>
          <p:nvPr/>
        </p:nvSpPr>
        <p:spPr>
          <a:xfrm>
            <a:off x="9372600" y="1870501"/>
            <a:ext cx="60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smtClean="0">
                <a:ln>
                  <a:noFill/>
                </a:ln>
                <a:solidFill>
                  <a:srgbClr val="1F2A44"/>
                </a:solidFill>
                <a:effectLst/>
                <a:uLnTx/>
                <a:uFillTx/>
                <a:latin typeface="Bodoni MT Black" panose="02070A03080606020203" pitchFamily="18" charset="0"/>
                <a:ea typeface="+mn-ea"/>
                <a:cs typeface="Arial" charset="0"/>
              </a:rPr>
              <a:t>3</a:t>
            </a:r>
            <a:endParaRPr kumimoji="0" lang="en-US" sz="4800" b="0" i="0" u="none" strike="noStrike" kern="1200" cap="none" spc="0" normalizeH="0" baseline="0" noProof="0" dirty="0">
              <a:ln>
                <a:noFill/>
              </a:ln>
              <a:solidFill>
                <a:srgbClr val="1F2A44"/>
              </a:solidFill>
              <a:effectLst/>
              <a:uLnTx/>
              <a:uFillTx/>
              <a:latin typeface="Bodoni MT Black" panose="02070A03080606020203" pitchFamily="18" charset="0"/>
              <a:ea typeface="+mn-ea"/>
              <a:cs typeface="Arial" charset="0"/>
            </a:endParaRPr>
          </a:p>
        </p:txBody>
      </p:sp>
      <p:sp>
        <p:nvSpPr>
          <p:cNvPr id="17" name="TextBox 16"/>
          <p:cNvSpPr txBox="1"/>
          <p:nvPr/>
        </p:nvSpPr>
        <p:spPr>
          <a:xfrm>
            <a:off x="4667250" y="2937301"/>
            <a:ext cx="2743200" cy="329320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1F2A44"/>
                </a:solidFill>
                <a:effectLst/>
                <a:uLnTx/>
                <a:uFillTx/>
                <a:latin typeface="Corbel"/>
                <a:ea typeface="+mn-ea"/>
                <a:cs typeface="Arial" charset="0"/>
              </a:rPr>
              <a:t>Focus on the Customer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F2A44"/>
              </a:solidFill>
              <a:effectLst/>
              <a:uLnTx/>
              <a:uFillTx/>
              <a:latin typeface="Corbe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1F2A44"/>
                </a:solidFill>
                <a:effectLst/>
                <a:uLnTx/>
                <a:uFillTx/>
                <a:latin typeface="Corbel"/>
                <a:ea typeface="+mn-ea"/>
                <a:cs typeface="Arial" charset="0"/>
              </a:rPr>
              <a:t>Any Agile project only exists because a customer has asked for something.  The customer is a person with a problem that you can help solve.  Plan around their needs, listen to their feedback, and evolve your strategies as their requirements change.</a:t>
            </a:r>
            <a:endParaRPr kumimoji="0" lang="en-US" sz="1800" b="0" i="1" u="none" strike="noStrike" kern="1200" cap="none" spc="0" normalizeH="0" baseline="0" noProof="0" dirty="0">
              <a:ln>
                <a:noFill/>
              </a:ln>
              <a:solidFill>
                <a:srgbClr val="1F2A44"/>
              </a:solidFill>
              <a:effectLst/>
              <a:uLnTx/>
              <a:uFillTx/>
              <a:latin typeface="Corbel"/>
              <a:ea typeface="+mn-ea"/>
              <a:cs typeface="Arial" charset="0"/>
            </a:endParaRPr>
          </a:p>
        </p:txBody>
      </p:sp>
      <p:sp>
        <p:nvSpPr>
          <p:cNvPr id="18" name="TextBox 17"/>
          <p:cNvSpPr txBox="1"/>
          <p:nvPr/>
        </p:nvSpPr>
        <p:spPr>
          <a:xfrm>
            <a:off x="8305800" y="2937301"/>
            <a:ext cx="2743200" cy="30469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orbel"/>
                <a:ea typeface="+mn-ea"/>
                <a:cs typeface="Arial" charset="0"/>
              </a:rPr>
              <a:t>Deliver High Value and High Quality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orbe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prstClr val="white"/>
                </a:solidFill>
                <a:effectLst/>
                <a:uLnTx/>
                <a:uFillTx/>
                <a:latin typeface="Corbel"/>
                <a:ea typeface="+mn-ea"/>
                <a:cs typeface="Arial" charset="0"/>
              </a:rPr>
              <a:t>Agile is not just about making something happen fast.  Speed is important, but what you deliver is more important.  Focus on what brings the most value to the customer, and limit work in progress so those items are done right.</a:t>
            </a:r>
            <a:endParaRPr kumimoji="0" lang="en-US" sz="1400" b="0" i="1" u="none" strike="noStrike" kern="1200" cap="none" spc="0" normalizeH="0" baseline="0" noProof="0" dirty="0">
              <a:ln>
                <a:noFill/>
              </a:ln>
              <a:solidFill>
                <a:prstClr val="white"/>
              </a:solidFill>
              <a:effectLst/>
              <a:uLnTx/>
              <a:uFillTx/>
              <a:latin typeface="Corbel"/>
              <a:ea typeface="+mn-ea"/>
              <a:cs typeface="Arial" charset="0"/>
            </a:endParaRPr>
          </a:p>
        </p:txBody>
      </p:sp>
    </p:spTree>
    <p:extLst>
      <p:ext uri="{BB962C8B-B14F-4D97-AF65-F5344CB8AC3E}">
        <p14:creationId xmlns:p14="http://schemas.microsoft.com/office/powerpoint/2010/main" val="331879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 calcmode="lin" valueType="num">
                                      <p:cBhvr>
                                        <p:cTn id="27" dur="750" fill="hold"/>
                                        <p:tgtEl>
                                          <p:spTgt spid="6"/>
                                        </p:tgtEl>
                                        <p:attrNameLst>
                                          <p:attrName>style.rotation</p:attrName>
                                        </p:attrNameLst>
                                      </p:cBhvr>
                                      <p:tavLst>
                                        <p:tav tm="0">
                                          <p:val>
                                            <p:fltVal val="90"/>
                                          </p:val>
                                        </p:tav>
                                        <p:tav tm="100000">
                                          <p:val>
                                            <p:fltVal val="0"/>
                                          </p:val>
                                        </p:tav>
                                      </p:tavLst>
                                    </p:anim>
                                    <p:animEffect transition="in" filter="fade">
                                      <p:cBhvr>
                                        <p:cTn id="28" dur="7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750" fill="hold"/>
                                        <p:tgtEl>
                                          <p:spTgt spid="17"/>
                                        </p:tgtEl>
                                        <p:attrNameLst>
                                          <p:attrName>ppt_w</p:attrName>
                                        </p:attrNameLst>
                                      </p:cBhvr>
                                      <p:tavLst>
                                        <p:tav tm="0">
                                          <p:val>
                                            <p:fltVal val="0"/>
                                          </p:val>
                                        </p:tav>
                                        <p:tav tm="100000">
                                          <p:val>
                                            <p:strVal val="#ppt_w"/>
                                          </p:val>
                                        </p:tav>
                                      </p:tavLst>
                                    </p:anim>
                                    <p:anim calcmode="lin" valueType="num">
                                      <p:cBhvr>
                                        <p:cTn id="34" dur="750" fill="hold"/>
                                        <p:tgtEl>
                                          <p:spTgt spid="17"/>
                                        </p:tgtEl>
                                        <p:attrNameLst>
                                          <p:attrName>ppt_h</p:attrName>
                                        </p:attrNameLst>
                                      </p:cBhvr>
                                      <p:tavLst>
                                        <p:tav tm="0">
                                          <p:val>
                                            <p:fltVal val="0"/>
                                          </p:val>
                                        </p:tav>
                                        <p:tav tm="100000">
                                          <p:val>
                                            <p:strVal val="#ppt_h"/>
                                          </p:val>
                                        </p:tav>
                                      </p:tavLst>
                                    </p:anim>
                                    <p:anim calcmode="lin" valueType="num">
                                      <p:cBhvr>
                                        <p:cTn id="35" dur="750" fill="hold"/>
                                        <p:tgtEl>
                                          <p:spTgt spid="17"/>
                                        </p:tgtEl>
                                        <p:attrNameLst>
                                          <p:attrName>style.rotation</p:attrName>
                                        </p:attrNameLst>
                                      </p:cBhvr>
                                      <p:tavLst>
                                        <p:tav tm="0">
                                          <p:val>
                                            <p:fltVal val="90"/>
                                          </p:val>
                                        </p:tav>
                                        <p:tav tm="100000">
                                          <p:val>
                                            <p:fltVal val="0"/>
                                          </p:val>
                                        </p:tav>
                                      </p:tavLst>
                                    </p:anim>
                                    <p:animEffect transition="in" filter="fade">
                                      <p:cBhvr>
                                        <p:cTn id="36" dur="750"/>
                                        <p:tgtEl>
                                          <p:spTgt spid="1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 calcmode="lin" valueType="num">
                                      <p:cBhvr>
                                        <p:cTn id="41" dur="750" fill="hold"/>
                                        <p:tgtEl>
                                          <p:spTgt spid="8"/>
                                        </p:tgtEl>
                                        <p:attrNameLst>
                                          <p:attrName>style.rotation</p:attrName>
                                        </p:attrNameLst>
                                      </p:cBhvr>
                                      <p:tavLst>
                                        <p:tav tm="0">
                                          <p:val>
                                            <p:fltVal val="90"/>
                                          </p:val>
                                        </p:tav>
                                        <p:tav tm="100000">
                                          <p:val>
                                            <p:fltVal val="0"/>
                                          </p:val>
                                        </p:tav>
                                      </p:tavLst>
                                    </p:anim>
                                    <p:animEffect transition="in" filter="fade">
                                      <p:cBhvr>
                                        <p:cTn id="42" dur="750"/>
                                        <p:tgtEl>
                                          <p:spTgt spid="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750" fill="hold"/>
                                        <p:tgtEl>
                                          <p:spTgt spid="10"/>
                                        </p:tgtEl>
                                        <p:attrNameLst>
                                          <p:attrName>ppt_w</p:attrName>
                                        </p:attrNameLst>
                                      </p:cBhvr>
                                      <p:tavLst>
                                        <p:tav tm="0">
                                          <p:val>
                                            <p:fltVal val="0"/>
                                          </p:val>
                                        </p:tav>
                                        <p:tav tm="100000">
                                          <p:val>
                                            <p:strVal val="#ppt_w"/>
                                          </p:val>
                                        </p:tav>
                                      </p:tavLst>
                                    </p:anim>
                                    <p:anim calcmode="lin" valueType="num">
                                      <p:cBhvr>
                                        <p:cTn id="46" dur="750" fill="hold"/>
                                        <p:tgtEl>
                                          <p:spTgt spid="10"/>
                                        </p:tgtEl>
                                        <p:attrNameLst>
                                          <p:attrName>ppt_h</p:attrName>
                                        </p:attrNameLst>
                                      </p:cBhvr>
                                      <p:tavLst>
                                        <p:tav tm="0">
                                          <p:val>
                                            <p:fltVal val="0"/>
                                          </p:val>
                                        </p:tav>
                                        <p:tav tm="100000">
                                          <p:val>
                                            <p:strVal val="#ppt_h"/>
                                          </p:val>
                                        </p:tav>
                                      </p:tavLst>
                                    </p:anim>
                                    <p:anim calcmode="lin" valueType="num">
                                      <p:cBhvr>
                                        <p:cTn id="47" dur="750" fill="hold"/>
                                        <p:tgtEl>
                                          <p:spTgt spid="10"/>
                                        </p:tgtEl>
                                        <p:attrNameLst>
                                          <p:attrName>style.rotation</p:attrName>
                                        </p:attrNameLst>
                                      </p:cBhvr>
                                      <p:tavLst>
                                        <p:tav tm="0">
                                          <p:val>
                                            <p:fltVal val="90"/>
                                          </p:val>
                                        </p:tav>
                                        <p:tav tm="100000">
                                          <p:val>
                                            <p:fltVal val="0"/>
                                          </p:val>
                                        </p:tav>
                                      </p:tavLst>
                                    </p:anim>
                                    <p:animEffect transition="in" filter="fade">
                                      <p:cBhvr>
                                        <p:cTn id="48" dur="750"/>
                                        <p:tgtEl>
                                          <p:spTgt spid="1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750" fill="hold"/>
                                        <p:tgtEl>
                                          <p:spTgt spid="9"/>
                                        </p:tgtEl>
                                        <p:attrNameLst>
                                          <p:attrName>ppt_w</p:attrName>
                                        </p:attrNameLst>
                                      </p:cBhvr>
                                      <p:tavLst>
                                        <p:tav tm="0">
                                          <p:val>
                                            <p:fltVal val="0"/>
                                          </p:val>
                                        </p:tav>
                                        <p:tav tm="100000">
                                          <p:val>
                                            <p:strVal val="#ppt_w"/>
                                          </p:val>
                                        </p:tav>
                                      </p:tavLst>
                                    </p:anim>
                                    <p:anim calcmode="lin" valueType="num">
                                      <p:cBhvr>
                                        <p:cTn id="52" dur="750" fill="hold"/>
                                        <p:tgtEl>
                                          <p:spTgt spid="9"/>
                                        </p:tgtEl>
                                        <p:attrNameLst>
                                          <p:attrName>ppt_h</p:attrName>
                                        </p:attrNameLst>
                                      </p:cBhvr>
                                      <p:tavLst>
                                        <p:tav tm="0">
                                          <p:val>
                                            <p:fltVal val="0"/>
                                          </p:val>
                                        </p:tav>
                                        <p:tav tm="100000">
                                          <p:val>
                                            <p:strVal val="#ppt_h"/>
                                          </p:val>
                                        </p:tav>
                                      </p:tavLst>
                                    </p:anim>
                                    <p:anim calcmode="lin" valueType="num">
                                      <p:cBhvr>
                                        <p:cTn id="53" dur="750" fill="hold"/>
                                        <p:tgtEl>
                                          <p:spTgt spid="9"/>
                                        </p:tgtEl>
                                        <p:attrNameLst>
                                          <p:attrName>style.rotation</p:attrName>
                                        </p:attrNameLst>
                                      </p:cBhvr>
                                      <p:tavLst>
                                        <p:tav tm="0">
                                          <p:val>
                                            <p:fltVal val="90"/>
                                          </p:val>
                                        </p:tav>
                                        <p:tav tm="100000">
                                          <p:val>
                                            <p:fltVal val="0"/>
                                          </p:val>
                                        </p:tav>
                                      </p:tavLst>
                                    </p:anim>
                                    <p:animEffect transition="in" filter="fade">
                                      <p:cBhvr>
                                        <p:cTn id="54" dur="75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750" fill="hold"/>
                                        <p:tgtEl>
                                          <p:spTgt spid="18"/>
                                        </p:tgtEl>
                                        <p:attrNameLst>
                                          <p:attrName>ppt_w</p:attrName>
                                        </p:attrNameLst>
                                      </p:cBhvr>
                                      <p:tavLst>
                                        <p:tav tm="0">
                                          <p:val>
                                            <p:fltVal val="0"/>
                                          </p:val>
                                        </p:tav>
                                        <p:tav tm="100000">
                                          <p:val>
                                            <p:strVal val="#ppt_w"/>
                                          </p:val>
                                        </p:tav>
                                      </p:tavLst>
                                    </p:anim>
                                    <p:anim calcmode="lin" valueType="num">
                                      <p:cBhvr>
                                        <p:cTn id="60" dur="750" fill="hold"/>
                                        <p:tgtEl>
                                          <p:spTgt spid="18"/>
                                        </p:tgtEl>
                                        <p:attrNameLst>
                                          <p:attrName>ppt_h</p:attrName>
                                        </p:attrNameLst>
                                      </p:cBhvr>
                                      <p:tavLst>
                                        <p:tav tm="0">
                                          <p:val>
                                            <p:fltVal val="0"/>
                                          </p:val>
                                        </p:tav>
                                        <p:tav tm="100000">
                                          <p:val>
                                            <p:strVal val="#ppt_h"/>
                                          </p:val>
                                        </p:tav>
                                      </p:tavLst>
                                    </p:anim>
                                    <p:anim calcmode="lin" valueType="num">
                                      <p:cBhvr>
                                        <p:cTn id="61" dur="750" fill="hold"/>
                                        <p:tgtEl>
                                          <p:spTgt spid="18"/>
                                        </p:tgtEl>
                                        <p:attrNameLst>
                                          <p:attrName>style.rotation</p:attrName>
                                        </p:attrNameLst>
                                      </p:cBhvr>
                                      <p:tavLst>
                                        <p:tav tm="0">
                                          <p:val>
                                            <p:fltVal val="90"/>
                                          </p:val>
                                        </p:tav>
                                        <p:tav tm="100000">
                                          <p:val>
                                            <p:fltVal val="0"/>
                                          </p:val>
                                        </p:tav>
                                      </p:tavLst>
                                    </p:anim>
                                    <p:animEffect transition="in" filter="fade">
                                      <p:cBhvr>
                                        <p:cTn id="62" dur="750"/>
                                        <p:tgtEl>
                                          <p:spTgt spid="18"/>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750" fill="hold"/>
                                        <p:tgtEl>
                                          <p:spTgt spid="11"/>
                                        </p:tgtEl>
                                        <p:attrNameLst>
                                          <p:attrName>ppt_w</p:attrName>
                                        </p:attrNameLst>
                                      </p:cBhvr>
                                      <p:tavLst>
                                        <p:tav tm="0">
                                          <p:val>
                                            <p:fltVal val="0"/>
                                          </p:val>
                                        </p:tav>
                                        <p:tav tm="100000">
                                          <p:val>
                                            <p:strVal val="#ppt_w"/>
                                          </p:val>
                                        </p:tav>
                                      </p:tavLst>
                                    </p:anim>
                                    <p:anim calcmode="lin" valueType="num">
                                      <p:cBhvr>
                                        <p:cTn id="66" dur="750" fill="hold"/>
                                        <p:tgtEl>
                                          <p:spTgt spid="11"/>
                                        </p:tgtEl>
                                        <p:attrNameLst>
                                          <p:attrName>ppt_h</p:attrName>
                                        </p:attrNameLst>
                                      </p:cBhvr>
                                      <p:tavLst>
                                        <p:tav tm="0">
                                          <p:val>
                                            <p:fltVal val="0"/>
                                          </p:val>
                                        </p:tav>
                                        <p:tav tm="100000">
                                          <p:val>
                                            <p:strVal val="#ppt_h"/>
                                          </p:val>
                                        </p:tav>
                                      </p:tavLst>
                                    </p:anim>
                                    <p:anim calcmode="lin" valueType="num">
                                      <p:cBhvr>
                                        <p:cTn id="67" dur="750" fill="hold"/>
                                        <p:tgtEl>
                                          <p:spTgt spid="11"/>
                                        </p:tgtEl>
                                        <p:attrNameLst>
                                          <p:attrName>style.rotation</p:attrName>
                                        </p:attrNameLst>
                                      </p:cBhvr>
                                      <p:tavLst>
                                        <p:tav tm="0">
                                          <p:val>
                                            <p:fltVal val="90"/>
                                          </p:val>
                                        </p:tav>
                                        <p:tav tm="100000">
                                          <p:val>
                                            <p:fltVal val="0"/>
                                          </p:val>
                                        </p:tav>
                                      </p:tavLst>
                                    </p:anim>
                                    <p:animEffect transition="in" filter="fade">
                                      <p:cBhvr>
                                        <p:cTn id="68" dur="750"/>
                                        <p:tgtEl>
                                          <p:spTgt spid="11"/>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750" fill="hold"/>
                                        <p:tgtEl>
                                          <p:spTgt spid="13"/>
                                        </p:tgtEl>
                                        <p:attrNameLst>
                                          <p:attrName>ppt_w</p:attrName>
                                        </p:attrNameLst>
                                      </p:cBhvr>
                                      <p:tavLst>
                                        <p:tav tm="0">
                                          <p:val>
                                            <p:fltVal val="0"/>
                                          </p:val>
                                        </p:tav>
                                        <p:tav tm="100000">
                                          <p:val>
                                            <p:strVal val="#ppt_w"/>
                                          </p:val>
                                        </p:tav>
                                      </p:tavLst>
                                    </p:anim>
                                    <p:anim calcmode="lin" valueType="num">
                                      <p:cBhvr>
                                        <p:cTn id="72" dur="750" fill="hold"/>
                                        <p:tgtEl>
                                          <p:spTgt spid="13"/>
                                        </p:tgtEl>
                                        <p:attrNameLst>
                                          <p:attrName>ppt_h</p:attrName>
                                        </p:attrNameLst>
                                      </p:cBhvr>
                                      <p:tavLst>
                                        <p:tav tm="0">
                                          <p:val>
                                            <p:fltVal val="0"/>
                                          </p:val>
                                        </p:tav>
                                        <p:tav tm="100000">
                                          <p:val>
                                            <p:strVal val="#ppt_h"/>
                                          </p:val>
                                        </p:tav>
                                      </p:tavLst>
                                    </p:anim>
                                    <p:anim calcmode="lin" valueType="num">
                                      <p:cBhvr>
                                        <p:cTn id="73" dur="750" fill="hold"/>
                                        <p:tgtEl>
                                          <p:spTgt spid="13"/>
                                        </p:tgtEl>
                                        <p:attrNameLst>
                                          <p:attrName>style.rotation</p:attrName>
                                        </p:attrNameLst>
                                      </p:cBhvr>
                                      <p:tavLst>
                                        <p:tav tm="0">
                                          <p:val>
                                            <p:fltVal val="90"/>
                                          </p:val>
                                        </p:tav>
                                        <p:tav tm="100000">
                                          <p:val>
                                            <p:fltVal val="0"/>
                                          </p:val>
                                        </p:tav>
                                      </p:tavLst>
                                    </p:anim>
                                    <p:animEffect transition="in" filter="fade">
                                      <p:cBhvr>
                                        <p:cTn id="74" dur="750"/>
                                        <p:tgtEl>
                                          <p:spTgt spid="13"/>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750" fill="hold"/>
                                        <p:tgtEl>
                                          <p:spTgt spid="12"/>
                                        </p:tgtEl>
                                        <p:attrNameLst>
                                          <p:attrName>ppt_w</p:attrName>
                                        </p:attrNameLst>
                                      </p:cBhvr>
                                      <p:tavLst>
                                        <p:tav tm="0">
                                          <p:val>
                                            <p:fltVal val="0"/>
                                          </p:val>
                                        </p:tav>
                                        <p:tav tm="100000">
                                          <p:val>
                                            <p:strVal val="#ppt_w"/>
                                          </p:val>
                                        </p:tav>
                                      </p:tavLst>
                                    </p:anim>
                                    <p:anim calcmode="lin" valueType="num">
                                      <p:cBhvr>
                                        <p:cTn id="78" dur="750" fill="hold"/>
                                        <p:tgtEl>
                                          <p:spTgt spid="12"/>
                                        </p:tgtEl>
                                        <p:attrNameLst>
                                          <p:attrName>ppt_h</p:attrName>
                                        </p:attrNameLst>
                                      </p:cBhvr>
                                      <p:tavLst>
                                        <p:tav tm="0">
                                          <p:val>
                                            <p:fltVal val="0"/>
                                          </p:val>
                                        </p:tav>
                                        <p:tav tm="100000">
                                          <p:val>
                                            <p:strVal val="#ppt_h"/>
                                          </p:val>
                                        </p:tav>
                                      </p:tavLst>
                                    </p:anim>
                                    <p:anim calcmode="lin" valueType="num">
                                      <p:cBhvr>
                                        <p:cTn id="79" dur="750" fill="hold"/>
                                        <p:tgtEl>
                                          <p:spTgt spid="12"/>
                                        </p:tgtEl>
                                        <p:attrNameLst>
                                          <p:attrName>style.rotation</p:attrName>
                                        </p:attrNameLst>
                                      </p:cBhvr>
                                      <p:tavLst>
                                        <p:tav tm="0">
                                          <p:val>
                                            <p:fltVal val="90"/>
                                          </p:val>
                                        </p:tav>
                                        <p:tav tm="100000">
                                          <p:val>
                                            <p:fltVal val="0"/>
                                          </p:val>
                                        </p:tav>
                                      </p:tavLst>
                                    </p:anim>
                                    <p:animEffect transition="in" filter="fade">
                                      <p:cBhvr>
                                        <p:cTn id="8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p:bldP spid="11" grpId="0" animBg="1"/>
      <p:bldP spid="12" grpId="0" animBg="1"/>
      <p:bldP spid="13"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210800" y="5943600"/>
            <a:ext cx="144845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p:cNvSpPr>
            <a:spLocks noGrp="1"/>
          </p:cNvSpPr>
          <p:nvPr>
            <p:ph type="title"/>
          </p:nvPr>
        </p:nvSpPr>
        <p:spPr/>
        <p:txBody>
          <a:bodyPr/>
          <a:lstStyle/>
          <a:p>
            <a:r>
              <a:rPr lang="en-US" dirty="0" smtClean="0"/>
              <a:t>Agile Best Practices</a:t>
            </a:r>
            <a:endParaRPr lang="en-US" dirty="0"/>
          </a:p>
        </p:txBody>
      </p:sp>
      <p:sp>
        <p:nvSpPr>
          <p:cNvPr id="4" name="Rectangle 3"/>
          <p:cNvSpPr/>
          <p:nvPr/>
        </p:nvSpPr>
        <p:spPr>
          <a:xfrm>
            <a:off x="914400" y="2286000"/>
            <a:ext cx="2971800" cy="4038600"/>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5" name="TextBox 4"/>
          <p:cNvSpPr txBox="1"/>
          <p:nvPr/>
        </p:nvSpPr>
        <p:spPr>
          <a:xfrm>
            <a:off x="990600" y="2950735"/>
            <a:ext cx="2819400" cy="243143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1F2A44"/>
                </a:solidFill>
                <a:effectLst/>
                <a:uLnTx/>
                <a:uFillTx/>
                <a:latin typeface="Corbel"/>
                <a:ea typeface="+mn-ea"/>
                <a:cs typeface="Arial" charset="0"/>
              </a:rPr>
              <a:t>Simplify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F2A44"/>
              </a:solidFill>
              <a:effectLst/>
              <a:uLnTx/>
              <a:uFillTx/>
              <a:latin typeface="Corbe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1F2A44"/>
                </a:solidFill>
                <a:effectLst/>
                <a:uLnTx/>
                <a:uFillTx/>
                <a:latin typeface="Corbel"/>
                <a:ea typeface="+mn-ea"/>
                <a:cs typeface="Arial" charset="0"/>
              </a:rPr>
              <a:t>Accomplish tasks by focusing only on what is most important.  Maximize the time spent on delivering what the customer needs, not on unnecessary work.  Strive for efficiency while still delivering quality.</a:t>
            </a:r>
            <a:endParaRPr kumimoji="0" lang="en-US" sz="1400" b="0" i="1" u="none" strike="noStrike" kern="1200" cap="none" spc="0" normalizeH="0" baseline="0" noProof="0" dirty="0">
              <a:ln>
                <a:noFill/>
              </a:ln>
              <a:solidFill>
                <a:srgbClr val="1F2A44"/>
              </a:solidFill>
              <a:effectLst/>
              <a:uLnTx/>
              <a:uFillTx/>
              <a:latin typeface="Corbel"/>
              <a:ea typeface="+mn-ea"/>
              <a:cs typeface="Arial" charset="0"/>
            </a:endParaRPr>
          </a:p>
        </p:txBody>
      </p:sp>
      <p:sp>
        <p:nvSpPr>
          <p:cNvPr id="6" name="Oval 5"/>
          <p:cNvSpPr/>
          <p:nvPr/>
        </p:nvSpPr>
        <p:spPr>
          <a:xfrm>
            <a:off x="1866900" y="1752600"/>
            <a:ext cx="1066800" cy="1066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2095500" y="1870501"/>
            <a:ext cx="60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smtClean="0">
                <a:ln>
                  <a:noFill/>
                </a:ln>
                <a:solidFill>
                  <a:prstClr val="white"/>
                </a:solidFill>
                <a:effectLst/>
                <a:uLnTx/>
                <a:uFillTx/>
                <a:latin typeface="Bodoni MT Black" panose="02070A03080606020203" pitchFamily="18" charset="0"/>
                <a:ea typeface="+mn-ea"/>
                <a:cs typeface="Arial" charset="0"/>
              </a:rPr>
              <a:t>4</a:t>
            </a:r>
            <a:endParaRPr kumimoji="0" lang="en-US" sz="4800" b="0" i="0" u="none" strike="noStrike" kern="1200" cap="none" spc="0" normalizeH="0" baseline="0" noProof="0" dirty="0">
              <a:ln>
                <a:noFill/>
              </a:ln>
              <a:solidFill>
                <a:prstClr val="white"/>
              </a:solidFill>
              <a:effectLst/>
              <a:uLnTx/>
              <a:uFillTx/>
              <a:latin typeface="Bodoni MT Black" panose="02070A03080606020203" pitchFamily="18" charset="0"/>
              <a:ea typeface="+mn-ea"/>
              <a:cs typeface="Arial" charset="0"/>
            </a:endParaRPr>
          </a:p>
        </p:txBody>
      </p:sp>
      <p:sp>
        <p:nvSpPr>
          <p:cNvPr id="8" name="Rectangle 7"/>
          <p:cNvSpPr/>
          <p:nvPr/>
        </p:nvSpPr>
        <p:spPr>
          <a:xfrm>
            <a:off x="4552950" y="2286000"/>
            <a:ext cx="2971800" cy="40386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Oval 8"/>
          <p:cNvSpPr/>
          <p:nvPr/>
        </p:nvSpPr>
        <p:spPr>
          <a:xfrm>
            <a:off x="5505450" y="1752600"/>
            <a:ext cx="1066800" cy="10668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TextBox 9"/>
          <p:cNvSpPr txBox="1"/>
          <p:nvPr/>
        </p:nvSpPr>
        <p:spPr>
          <a:xfrm>
            <a:off x="5734050" y="1870501"/>
            <a:ext cx="60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smtClean="0">
                <a:ln>
                  <a:noFill/>
                </a:ln>
                <a:solidFill>
                  <a:srgbClr val="1F2A44"/>
                </a:solidFill>
                <a:effectLst/>
                <a:uLnTx/>
                <a:uFillTx/>
                <a:latin typeface="Bodoni MT Black" panose="02070A03080606020203" pitchFamily="18" charset="0"/>
                <a:ea typeface="+mn-ea"/>
                <a:cs typeface="Arial" charset="0"/>
              </a:rPr>
              <a:t>5</a:t>
            </a:r>
            <a:endParaRPr kumimoji="0" lang="en-US" sz="4800" b="0" i="0" u="none" strike="noStrike" kern="1200" cap="none" spc="0" normalizeH="0" baseline="0" noProof="0" dirty="0">
              <a:ln>
                <a:noFill/>
              </a:ln>
              <a:solidFill>
                <a:srgbClr val="1F2A44"/>
              </a:solidFill>
              <a:effectLst/>
              <a:uLnTx/>
              <a:uFillTx/>
              <a:latin typeface="Bodoni MT Black" panose="02070A03080606020203" pitchFamily="18" charset="0"/>
              <a:ea typeface="+mn-ea"/>
              <a:cs typeface="Arial" charset="0"/>
            </a:endParaRPr>
          </a:p>
        </p:txBody>
      </p:sp>
      <p:sp>
        <p:nvSpPr>
          <p:cNvPr id="11" name="Rectangle 10"/>
          <p:cNvSpPr/>
          <p:nvPr/>
        </p:nvSpPr>
        <p:spPr>
          <a:xfrm>
            <a:off x="8191500" y="2286000"/>
            <a:ext cx="2971800" cy="4038600"/>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Oval 11"/>
          <p:cNvSpPr/>
          <p:nvPr/>
        </p:nvSpPr>
        <p:spPr>
          <a:xfrm>
            <a:off x="9144000" y="1752600"/>
            <a:ext cx="1066800" cy="1066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TextBox 12"/>
          <p:cNvSpPr txBox="1"/>
          <p:nvPr/>
        </p:nvSpPr>
        <p:spPr>
          <a:xfrm>
            <a:off x="9372600" y="1870501"/>
            <a:ext cx="60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smtClean="0">
                <a:ln>
                  <a:noFill/>
                </a:ln>
                <a:solidFill>
                  <a:prstClr val="white"/>
                </a:solidFill>
                <a:effectLst/>
                <a:uLnTx/>
                <a:uFillTx/>
                <a:latin typeface="Bodoni MT Black" panose="02070A03080606020203" pitchFamily="18" charset="0"/>
                <a:ea typeface="+mn-ea"/>
                <a:cs typeface="Arial" charset="0"/>
              </a:rPr>
              <a:t>6</a:t>
            </a:r>
            <a:endParaRPr kumimoji="0" lang="en-US" sz="4800" b="0" i="0" u="none" strike="noStrike" kern="1200" cap="none" spc="0" normalizeH="0" baseline="0" noProof="0" dirty="0">
              <a:ln>
                <a:noFill/>
              </a:ln>
              <a:solidFill>
                <a:prstClr val="white"/>
              </a:solidFill>
              <a:effectLst/>
              <a:uLnTx/>
              <a:uFillTx/>
              <a:latin typeface="Bodoni MT Black" panose="02070A03080606020203" pitchFamily="18" charset="0"/>
              <a:ea typeface="+mn-ea"/>
              <a:cs typeface="Arial" charset="0"/>
            </a:endParaRPr>
          </a:p>
        </p:txBody>
      </p:sp>
      <p:sp>
        <p:nvSpPr>
          <p:cNvPr id="17" name="TextBox 16"/>
          <p:cNvSpPr txBox="1"/>
          <p:nvPr/>
        </p:nvSpPr>
        <p:spPr>
          <a:xfrm>
            <a:off x="8305800" y="2951083"/>
            <a:ext cx="2743200" cy="329320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1F2A44"/>
                </a:solidFill>
                <a:effectLst/>
                <a:uLnTx/>
                <a:uFillTx/>
                <a:latin typeface="Corbel"/>
                <a:ea typeface="+mn-ea"/>
                <a:cs typeface="Arial" charset="0"/>
              </a:rPr>
              <a:t>Put Ownership on the Team</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F2A44"/>
              </a:solidFill>
              <a:effectLst/>
              <a:uLnTx/>
              <a:uFillTx/>
              <a:latin typeface="Corbe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1F2A44"/>
                </a:solidFill>
                <a:effectLst/>
                <a:uLnTx/>
                <a:uFillTx/>
                <a:latin typeface="Corbel"/>
                <a:ea typeface="+mn-ea"/>
                <a:cs typeface="Arial" charset="0"/>
              </a:rPr>
              <a:t>Agile practices aim to eliminate blame on individuals.  Team members share responsibility for the whole project, not just certain aspects.  If something goes wrong, the whole team must resolve the problem.  If a project is successful, the whole team receives praise.</a:t>
            </a:r>
            <a:endParaRPr kumimoji="0" lang="en-US" sz="1400" b="0" i="1" u="none" strike="noStrike" kern="1200" cap="none" spc="0" normalizeH="0" baseline="0" noProof="0" dirty="0">
              <a:ln>
                <a:noFill/>
              </a:ln>
              <a:solidFill>
                <a:srgbClr val="1F2A44"/>
              </a:solidFill>
              <a:effectLst/>
              <a:uLnTx/>
              <a:uFillTx/>
              <a:latin typeface="Corbel"/>
              <a:ea typeface="+mn-ea"/>
              <a:cs typeface="Arial" charset="0"/>
            </a:endParaRPr>
          </a:p>
        </p:txBody>
      </p:sp>
      <p:sp>
        <p:nvSpPr>
          <p:cNvPr id="18" name="TextBox 17"/>
          <p:cNvSpPr txBox="1"/>
          <p:nvPr/>
        </p:nvSpPr>
        <p:spPr>
          <a:xfrm>
            <a:off x="4667250" y="2951083"/>
            <a:ext cx="2743200" cy="329320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orbel"/>
                <a:ea typeface="+mn-ea"/>
                <a:cs typeface="Arial" charset="0"/>
              </a:rPr>
              <a:t>Communicate Constantly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orbe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prstClr val="white"/>
                </a:solidFill>
                <a:effectLst/>
                <a:uLnTx/>
                <a:uFillTx/>
                <a:latin typeface="Corbel"/>
                <a:ea typeface="+mn-ea"/>
                <a:cs typeface="Arial" charset="0"/>
              </a:rPr>
              <a:t>Transparency is one of the main pillars of Agile.  Communicate among teams and with customers as often as possible, preferably face-to-face.  Be sure that everyone involved in a project is informed and aware of what is happening in the project.</a:t>
            </a:r>
            <a:endParaRPr kumimoji="0" lang="en-US" sz="1400" b="0" i="1" u="none" strike="noStrike" kern="1200" cap="none" spc="0" normalizeH="0" baseline="0" noProof="0" dirty="0">
              <a:ln>
                <a:noFill/>
              </a:ln>
              <a:solidFill>
                <a:prstClr val="white"/>
              </a:solidFill>
              <a:effectLst/>
              <a:uLnTx/>
              <a:uFillTx/>
              <a:latin typeface="Corbel"/>
              <a:ea typeface="+mn-ea"/>
              <a:cs typeface="Arial" charset="0"/>
            </a:endParaRPr>
          </a:p>
        </p:txBody>
      </p:sp>
    </p:spTree>
    <p:extLst>
      <p:ext uri="{BB962C8B-B14F-4D97-AF65-F5344CB8AC3E}">
        <p14:creationId xmlns:p14="http://schemas.microsoft.com/office/powerpoint/2010/main" val="382202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 calcmode="lin" valueType="num">
                                      <p:cBhvr>
                                        <p:cTn id="27" dur="750" fill="hold"/>
                                        <p:tgtEl>
                                          <p:spTgt spid="6"/>
                                        </p:tgtEl>
                                        <p:attrNameLst>
                                          <p:attrName>style.rotation</p:attrName>
                                        </p:attrNameLst>
                                      </p:cBhvr>
                                      <p:tavLst>
                                        <p:tav tm="0">
                                          <p:val>
                                            <p:fltVal val="90"/>
                                          </p:val>
                                        </p:tav>
                                        <p:tav tm="100000">
                                          <p:val>
                                            <p:fltVal val="0"/>
                                          </p:val>
                                        </p:tav>
                                      </p:tavLst>
                                    </p:anim>
                                    <p:animEffect transition="in" filter="fade">
                                      <p:cBhvr>
                                        <p:cTn id="28" dur="7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750" fill="hold"/>
                                        <p:tgtEl>
                                          <p:spTgt spid="18"/>
                                        </p:tgtEl>
                                        <p:attrNameLst>
                                          <p:attrName>ppt_w</p:attrName>
                                        </p:attrNameLst>
                                      </p:cBhvr>
                                      <p:tavLst>
                                        <p:tav tm="0">
                                          <p:val>
                                            <p:fltVal val="0"/>
                                          </p:val>
                                        </p:tav>
                                        <p:tav tm="100000">
                                          <p:val>
                                            <p:strVal val="#ppt_w"/>
                                          </p:val>
                                        </p:tav>
                                      </p:tavLst>
                                    </p:anim>
                                    <p:anim calcmode="lin" valueType="num">
                                      <p:cBhvr>
                                        <p:cTn id="34" dur="750" fill="hold"/>
                                        <p:tgtEl>
                                          <p:spTgt spid="18"/>
                                        </p:tgtEl>
                                        <p:attrNameLst>
                                          <p:attrName>ppt_h</p:attrName>
                                        </p:attrNameLst>
                                      </p:cBhvr>
                                      <p:tavLst>
                                        <p:tav tm="0">
                                          <p:val>
                                            <p:fltVal val="0"/>
                                          </p:val>
                                        </p:tav>
                                        <p:tav tm="100000">
                                          <p:val>
                                            <p:strVal val="#ppt_h"/>
                                          </p:val>
                                        </p:tav>
                                      </p:tavLst>
                                    </p:anim>
                                    <p:anim calcmode="lin" valueType="num">
                                      <p:cBhvr>
                                        <p:cTn id="35" dur="750" fill="hold"/>
                                        <p:tgtEl>
                                          <p:spTgt spid="18"/>
                                        </p:tgtEl>
                                        <p:attrNameLst>
                                          <p:attrName>style.rotation</p:attrName>
                                        </p:attrNameLst>
                                      </p:cBhvr>
                                      <p:tavLst>
                                        <p:tav tm="0">
                                          <p:val>
                                            <p:fltVal val="90"/>
                                          </p:val>
                                        </p:tav>
                                        <p:tav tm="100000">
                                          <p:val>
                                            <p:fltVal val="0"/>
                                          </p:val>
                                        </p:tav>
                                      </p:tavLst>
                                    </p:anim>
                                    <p:animEffect transition="in" filter="fade">
                                      <p:cBhvr>
                                        <p:cTn id="36" dur="750"/>
                                        <p:tgtEl>
                                          <p:spTgt spid="18"/>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 calcmode="lin" valueType="num">
                                      <p:cBhvr>
                                        <p:cTn id="41" dur="750" fill="hold"/>
                                        <p:tgtEl>
                                          <p:spTgt spid="8"/>
                                        </p:tgtEl>
                                        <p:attrNameLst>
                                          <p:attrName>style.rotation</p:attrName>
                                        </p:attrNameLst>
                                      </p:cBhvr>
                                      <p:tavLst>
                                        <p:tav tm="0">
                                          <p:val>
                                            <p:fltVal val="90"/>
                                          </p:val>
                                        </p:tav>
                                        <p:tav tm="100000">
                                          <p:val>
                                            <p:fltVal val="0"/>
                                          </p:val>
                                        </p:tav>
                                      </p:tavLst>
                                    </p:anim>
                                    <p:animEffect transition="in" filter="fade">
                                      <p:cBhvr>
                                        <p:cTn id="42" dur="750"/>
                                        <p:tgtEl>
                                          <p:spTgt spid="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750" fill="hold"/>
                                        <p:tgtEl>
                                          <p:spTgt spid="10"/>
                                        </p:tgtEl>
                                        <p:attrNameLst>
                                          <p:attrName>ppt_w</p:attrName>
                                        </p:attrNameLst>
                                      </p:cBhvr>
                                      <p:tavLst>
                                        <p:tav tm="0">
                                          <p:val>
                                            <p:fltVal val="0"/>
                                          </p:val>
                                        </p:tav>
                                        <p:tav tm="100000">
                                          <p:val>
                                            <p:strVal val="#ppt_w"/>
                                          </p:val>
                                        </p:tav>
                                      </p:tavLst>
                                    </p:anim>
                                    <p:anim calcmode="lin" valueType="num">
                                      <p:cBhvr>
                                        <p:cTn id="46" dur="750" fill="hold"/>
                                        <p:tgtEl>
                                          <p:spTgt spid="10"/>
                                        </p:tgtEl>
                                        <p:attrNameLst>
                                          <p:attrName>ppt_h</p:attrName>
                                        </p:attrNameLst>
                                      </p:cBhvr>
                                      <p:tavLst>
                                        <p:tav tm="0">
                                          <p:val>
                                            <p:fltVal val="0"/>
                                          </p:val>
                                        </p:tav>
                                        <p:tav tm="100000">
                                          <p:val>
                                            <p:strVal val="#ppt_h"/>
                                          </p:val>
                                        </p:tav>
                                      </p:tavLst>
                                    </p:anim>
                                    <p:anim calcmode="lin" valueType="num">
                                      <p:cBhvr>
                                        <p:cTn id="47" dur="750" fill="hold"/>
                                        <p:tgtEl>
                                          <p:spTgt spid="10"/>
                                        </p:tgtEl>
                                        <p:attrNameLst>
                                          <p:attrName>style.rotation</p:attrName>
                                        </p:attrNameLst>
                                      </p:cBhvr>
                                      <p:tavLst>
                                        <p:tav tm="0">
                                          <p:val>
                                            <p:fltVal val="90"/>
                                          </p:val>
                                        </p:tav>
                                        <p:tav tm="100000">
                                          <p:val>
                                            <p:fltVal val="0"/>
                                          </p:val>
                                        </p:tav>
                                      </p:tavLst>
                                    </p:anim>
                                    <p:animEffect transition="in" filter="fade">
                                      <p:cBhvr>
                                        <p:cTn id="48" dur="750"/>
                                        <p:tgtEl>
                                          <p:spTgt spid="1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750" fill="hold"/>
                                        <p:tgtEl>
                                          <p:spTgt spid="9"/>
                                        </p:tgtEl>
                                        <p:attrNameLst>
                                          <p:attrName>ppt_w</p:attrName>
                                        </p:attrNameLst>
                                      </p:cBhvr>
                                      <p:tavLst>
                                        <p:tav tm="0">
                                          <p:val>
                                            <p:fltVal val="0"/>
                                          </p:val>
                                        </p:tav>
                                        <p:tav tm="100000">
                                          <p:val>
                                            <p:strVal val="#ppt_w"/>
                                          </p:val>
                                        </p:tav>
                                      </p:tavLst>
                                    </p:anim>
                                    <p:anim calcmode="lin" valueType="num">
                                      <p:cBhvr>
                                        <p:cTn id="52" dur="750" fill="hold"/>
                                        <p:tgtEl>
                                          <p:spTgt spid="9"/>
                                        </p:tgtEl>
                                        <p:attrNameLst>
                                          <p:attrName>ppt_h</p:attrName>
                                        </p:attrNameLst>
                                      </p:cBhvr>
                                      <p:tavLst>
                                        <p:tav tm="0">
                                          <p:val>
                                            <p:fltVal val="0"/>
                                          </p:val>
                                        </p:tav>
                                        <p:tav tm="100000">
                                          <p:val>
                                            <p:strVal val="#ppt_h"/>
                                          </p:val>
                                        </p:tav>
                                      </p:tavLst>
                                    </p:anim>
                                    <p:anim calcmode="lin" valueType="num">
                                      <p:cBhvr>
                                        <p:cTn id="53" dur="750" fill="hold"/>
                                        <p:tgtEl>
                                          <p:spTgt spid="9"/>
                                        </p:tgtEl>
                                        <p:attrNameLst>
                                          <p:attrName>style.rotation</p:attrName>
                                        </p:attrNameLst>
                                      </p:cBhvr>
                                      <p:tavLst>
                                        <p:tav tm="0">
                                          <p:val>
                                            <p:fltVal val="90"/>
                                          </p:val>
                                        </p:tav>
                                        <p:tav tm="100000">
                                          <p:val>
                                            <p:fltVal val="0"/>
                                          </p:val>
                                        </p:tav>
                                      </p:tavLst>
                                    </p:anim>
                                    <p:animEffect transition="in" filter="fade">
                                      <p:cBhvr>
                                        <p:cTn id="54" dur="75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750" fill="hold"/>
                                        <p:tgtEl>
                                          <p:spTgt spid="17"/>
                                        </p:tgtEl>
                                        <p:attrNameLst>
                                          <p:attrName>ppt_w</p:attrName>
                                        </p:attrNameLst>
                                      </p:cBhvr>
                                      <p:tavLst>
                                        <p:tav tm="0">
                                          <p:val>
                                            <p:fltVal val="0"/>
                                          </p:val>
                                        </p:tav>
                                        <p:tav tm="100000">
                                          <p:val>
                                            <p:strVal val="#ppt_w"/>
                                          </p:val>
                                        </p:tav>
                                      </p:tavLst>
                                    </p:anim>
                                    <p:anim calcmode="lin" valueType="num">
                                      <p:cBhvr>
                                        <p:cTn id="60" dur="750" fill="hold"/>
                                        <p:tgtEl>
                                          <p:spTgt spid="17"/>
                                        </p:tgtEl>
                                        <p:attrNameLst>
                                          <p:attrName>ppt_h</p:attrName>
                                        </p:attrNameLst>
                                      </p:cBhvr>
                                      <p:tavLst>
                                        <p:tav tm="0">
                                          <p:val>
                                            <p:fltVal val="0"/>
                                          </p:val>
                                        </p:tav>
                                        <p:tav tm="100000">
                                          <p:val>
                                            <p:strVal val="#ppt_h"/>
                                          </p:val>
                                        </p:tav>
                                      </p:tavLst>
                                    </p:anim>
                                    <p:anim calcmode="lin" valueType="num">
                                      <p:cBhvr>
                                        <p:cTn id="61" dur="750" fill="hold"/>
                                        <p:tgtEl>
                                          <p:spTgt spid="17"/>
                                        </p:tgtEl>
                                        <p:attrNameLst>
                                          <p:attrName>style.rotation</p:attrName>
                                        </p:attrNameLst>
                                      </p:cBhvr>
                                      <p:tavLst>
                                        <p:tav tm="0">
                                          <p:val>
                                            <p:fltVal val="90"/>
                                          </p:val>
                                        </p:tav>
                                        <p:tav tm="100000">
                                          <p:val>
                                            <p:fltVal val="0"/>
                                          </p:val>
                                        </p:tav>
                                      </p:tavLst>
                                    </p:anim>
                                    <p:animEffect transition="in" filter="fade">
                                      <p:cBhvr>
                                        <p:cTn id="62" dur="750"/>
                                        <p:tgtEl>
                                          <p:spTgt spid="17"/>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750" fill="hold"/>
                                        <p:tgtEl>
                                          <p:spTgt spid="11"/>
                                        </p:tgtEl>
                                        <p:attrNameLst>
                                          <p:attrName>ppt_w</p:attrName>
                                        </p:attrNameLst>
                                      </p:cBhvr>
                                      <p:tavLst>
                                        <p:tav tm="0">
                                          <p:val>
                                            <p:fltVal val="0"/>
                                          </p:val>
                                        </p:tav>
                                        <p:tav tm="100000">
                                          <p:val>
                                            <p:strVal val="#ppt_w"/>
                                          </p:val>
                                        </p:tav>
                                      </p:tavLst>
                                    </p:anim>
                                    <p:anim calcmode="lin" valueType="num">
                                      <p:cBhvr>
                                        <p:cTn id="66" dur="750" fill="hold"/>
                                        <p:tgtEl>
                                          <p:spTgt spid="11"/>
                                        </p:tgtEl>
                                        <p:attrNameLst>
                                          <p:attrName>ppt_h</p:attrName>
                                        </p:attrNameLst>
                                      </p:cBhvr>
                                      <p:tavLst>
                                        <p:tav tm="0">
                                          <p:val>
                                            <p:fltVal val="0"/>
                                          </p:val>
                                        </p:tav>
                                        <p:tav tm="100000">
                                          <p:val>
                                            <p:strVal val="#ppt_h"/>
                                          </p:val>
                                        </p:tav>
                                      </p:tavLst>
                                    </p:anim>
                                    <p:anim calcmode="lin" valueType="num">
                                      <p:cBhvr>
                                        <p:cTn id="67" dur="750" fill="hold"/>
                                        <p:tgtEl>
                                          <p:spTgt spid="11"/>
                                        </p:tgtEl>
                                        <p:attrNameLst>
                                          <p:attrName>style.rotation</p:attrName>
                                        </p:attrNameLst>
                                      </p:cBhvr>
                                      <p:tavLst>
                                        <p:tav tm="0">
                                          <p:val>
                                            <p:fltVal val="90"/>
                                          </p:val>
                                        </p:tav>
                                        <p:tav tm="100000">
                                          <p:val>
                                            <p:fltVal val="0"/>
                                          </p:val>
                                        </p:tav>
                                      </p:tavLst>
                                    </p:anim>
                                    <p:animEffect transition="in" filter="fade">
                                      <p:cBhvr>
                                        <p:cTn id="68" dur="750"/>
                                        <p:tgtEl>
                                          <p:spTgt spid="11"/>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750" fill="hold"/>
                                        <p:tgtEl>
                                          <p:spTgt spid="13"/>
                                        </p:tgtEl>
                                        <p:attrNameLst>
                                          <p:attrName>ppt_w</p:attrName>
                                        </p:attrNameLst>
                                      </p:cBhvr>
                                      <p:tavLst>
                                        <p:tav tm="0">
                                          <p:val>
                                            <p:fltVal val="0"/>
                                          </p:val>
                                        </p:tav>
                                        <p:tav tm="100000">
                                          <p:val>
                                            <p:strVal val="#ppt_w"/>
                                          </p:val>
                                        </p:tav>
                                      </p:tavLst>
                                    </p:anim>
                                    <p:anim calcmode="lin" valueType="num">
                                      <p:cBhvr>
                                        <p:cTn id="72" dur="750" fill="hold"/>
                                        <p:tgtEl>
                                          <p:spTgt spid="13"/>
                                        </p:tgtEl>
                                        <p:attrNameLst>
                                          <p:attrName>ppt_h</p:attrName>
                                        </p:attrNameLst>
                                      </p:cBhvr>
                                      <p:tavLst>
                                        <p:tav tm="0">
                                          <p:val>
                                            <p:fltVal val="0"/>
                                          </p:val>
                                        </p:tav>
                                        <p:tav tm="100000">
                                          <p:val>
                                            <p:strVal val="#ppt_h"/>
                                          </p:val>
                                        </p:tav>
                                      </p:tavLst>
                                    </p:anim>
                                    <p:anim calcmode="lin" valueType="num">
                                      <p:cBhvr>
                                        <p:cTn id="73" dur="750" fill="hold"/>
                                        <p:tgtEl>
                                          <p:spTgt spid="13"/>
                                        </p:tgtEl>
                                        <p:attrNameLst>
                                          <p:attrName>style.rotation</p:attrName>
                                        </p:attrNameLst>
                                      </p:cBhvr>
                                      <p:tavLst>
                                        <p:tav tm="0">
                                          <p:val>
                                            <p:fltVal val="90"/>
                                          </p:val>
                                        </p:tav>
                                        <p:tav tm="100000">
                                          <p:val>
                                            <p:fltVal val="0"/>
                                          </p:val>
                                        </p:tav>
                                      </p:tavLst>
                                    </p:anim>
                                    <p:animEffect transition="in" filter="fade">
                                      <p:cBhvr>
                                        <p:cTn id="74" dur="750"/>
                                        <p:tgtEl>
                                          <p:spTgt spid="13"/>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750" fill="hold"/>
                                        <p:tgtEl>
                                          <p:spTgt spid="12"/>
                                        </p:tgtEl>
                                        <p:attrNameLst>
                                          <p:attrName>ppt_w</p:attrName>
                                        </p:attrNameLst>
                                      </p:cBhvr>
                                      <p:tavLst>
                                        <p:tav tm="0">
                                          <p:val>
                                            <p:fltVal val="0"/>
                                          </p:val>
                                        </p:tav>
                                        <p:tav tm="100000">
                                          <p:val>
                                            <p:strVal val="#ppt_w"/>
                                          </p:val>
                                        </p:tav>
                                      </p:tavLst>
                                    </p:anim>
                                    <p:anim calcmode="lin" valueType="num">
                                      <p:cBhvr>
                                        <p:cTn id="78" dur="750" fill="hold"/>
                                        <p:tgtEl>
                                          <p:spTgt spid="12"/>
                                        </p:tgtEl>
                                        <p:attrNameLst>
                                          <p:attrName>ppt_h</p:attrName>
                                        </p:attrNameLst>
                                      </p:cBhvr>
                                      <p:tavLst>
                                        <p:tav tm="0">
                                          <p:val>
                                            <p:fltVal val="0"/>
                                          </p:val>
                                        </p:tav>
                                        <p:tav tm="100000">
                                          <p:val>
                                            <p:strVal val="#ppt_h"/>
                                          </p:val>
                                        </p:tav>
                                      </p:tavLst>
                                    </p:anim>
                                    <p:anim calcmode="lin" valueType="num">
                                      <p:cBhvr>
                                        <p:cTn id="79" dur="750" fill="hold"/>
                                        <p:tgtEl>
                                          <p:spTgt spid="12"/>
                                        </p:tgtEl>
                                        <p:attrNameLst>
                                          <p:attrName>style.rotation</p:attrName>
                                        </p:attrNameLst>
                                      </p:cBhvr>
                                      <p:tavLst>
                                        <p:tav tm="0">
                                          <p:val>
                                            <p:fltVal val="90"/>
                                          </p:val>
                                        </p:tav>
                                        <p:tav tm="100000">
                                          <p:val>
                                            <p:fltVal val="0"/>
                                          </p:val>
                                        </p:tav>
                                      </p:tavLst>
                                    </p:anim>
                                    <p:animEffect transition="in" filter="fade">
                                      <p:cBhvr>
                                        <p:cTn id="8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p:bldP spid="11" grpId="0" animBg="1"/>
      <p:bldP spid="12" grpId="0" animBg="1"/>
      <p:bldP spid="13"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210800" y="5943600"/>
            <a:ext cx="144845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le 1"/>
          <p:cNvSpPr>
            <a:spLocks noGrp="1"/>
          </p:cNvSpPr>
          <p:nvPr>
            <p:ph type="title"/>
          </p:nvPr>
        </p:nvSpPr>
        <p:spPr/>
        <p:txBody>
          <a:bodyPr/>
          <a:lstStyle/>
          <a:p>
            <a:r>
              <a:rPr lang="en-US" dirty="0" smtClean="0"/>
              <a:t>Agile Best Practices</a:t>
            </a:r>
            <a:endParaRPr lang="en-US" dirty="0"/>
          </a:p>
        </p:txBody>
      </p:sp>
      <p:sp>
        <p:nvSpPr>
          <p:cNvPr id="4" name="Rectangle 3"/>
          <p:cNvSpPr/>
          <p:nvPr/>
        </p:nvSpPr>
        <p:spPr>
          <a:xfrm>
            <a:off x="914400" y="2286000"/>
            <a:ext cx="2971800" cy="40386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5" name="TextBox 4"/>
          <p:cNvSpPr txBox="1"/>
          <p:nvPr/>
        </p:nvSpPr>
        <p:spPr>
          <a:xfrm>
            <a:off x="990600" y="2937301"/>
            <a:ext cx="2819400" cy="31700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orbel"/>
                <a:ea typeface="+mn-ea"/>
                <a:cs typeface="Arial" charset="0"/>
              </a:rPr>
              <a:t>Stand Up</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orbe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prstClr val="white"/>
                </a:solidFill>
                <a:effectLst/>
                <a:uLnTx/>
                <a:uFillTx/>
                <a:latin typeface="Corbel"/>
                <a:ea typeface="+mn-ea"/>
                <a:cs typeface="Arial" charset="0"/>
              </a:rPr>
              <a:t>Even if your team is not using a pure Scrum framework, daily standups are a great way to keep team members aligned on project progress and roadblocks.  Standups foster improved communication and visibility among teams, and encourage teams members to share ideas and help each other succeed.</a:t>
            </a:r>
            <a:endParaRPr kumimoji="0" lang="en-US" sz="1400" b="0" i="1" u="none" strike="noStrike" kern="1200" cap="none" spc="0" normalizeH="0" baseline="0" noProof="0" dirty="0">
              <a:ln>
                <a:noFill/>
              </a:ln>
              <a:solidFill>
                <a:prstClr val="white"/>
              </a:solidFill>
              <a:effectLst/>
              <a:uLnTx/>
              <a:uFillTx/>
              <a:latin typeface="Corbel"/>
              <a:ea typeface="+mn-ea"/>
              <a:cs typeface="Arial" charset="0"/>
            </a:endParaRPr>
          </a:p>
        </p:txBody>
      </p:sp>
      <p:sp>
        <p:nvSpPr>
          <p:cNvPr id="6" name="Oval 5"/>
          <p:cNvSpPr/>
          <p:nvPr/>
        </p:nvSpPr>
        <p:spPr>
          <a:xfrm>
            <a:off x="1866900" y="1752600"/>
            <a:ext cx="1066800" cy="10668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2095500" y="1870501"/>
            <a:ext cx="60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smtClean="0">
                <a:ln>
                  <a:noFill/>
                </a:ln>
                <a:solidFill>
                  <a:srgbClr val="1F2A44"/>
                </a:solidFill>
                <a:effectLst/>
                <a:uLnTx/>
                <a:uFillTx/>
                <a:latin typeface="Bodoni MT Black" panose="02070A03080606020203" pitchFamily="18" charset="0"/>
                <a:ea typeface="+mn-ea"/>
                <a:cs typeface="Arial" charset="0"/>
              </a:rPr>
              <a:t>7</a:t>
            </a:r>
            <a:endParaRPr kumimoji="0" lang="en-US" sz="4800" b="0" i="0" u="none" strike="noStrike" kern="1200" cap="none" spc="0" normalizeH="0" baseline="0" noProof="0" dirty="0">
              <a:ln>
                <a:noFill/>
              </a:ln>
              <a:solidFill>
                <a:srgbClr val="1F2A44"/>
              </a:solidFill>
              <a:effectLst/>
              <a:uLnTx/>
              <a:uFillTx/>
              <a:latin typeface="Bodoni MT Black" panose="02070A03080606020203" pitchFamily="18" charset="0"/>
              <a:ea typeface="+mn-ea"/>
              <a:cs typeface="Arial" charset="0"/>
            </a:endParaRPr>
          </a:p>
        </p:txBody>
      </p:sp>
      <p:sp>
        <p:nvSpPr>
          <p:cNvPr id="8" name="Rectangle 7"/>
          <p:cNvSpPr/>
          <p:nvPr/>
        </p:nvSpPr>
        <p:spPr>
          <a:xfrm>
            <a:off x="4552950" y="2286000"/>
            <a:ext cx="2971800" cy="4038600"/>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Oval 8"/>
          <p:cNvSpPr/>
          <p:nvPr/>
        </p:nvSpPr>
        <p:spPr>
          <a:xfrm>
            <a:off x="5505450" y="1752600"/>
            <a:ext cx="1066800" cy="1066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TextBox 9"/>
          <p:cNvSpPr txBox="1"/>
          <p:nvPr/>
        </p:nvSpPr>
        <p:spPr>
          <a:xfrm>
            <a:off x="5734050" y="1870501"/>
            <a:ext cx="609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smtClean="0">
                <a:ln>
                  <a:noFill/>
                </a:ln>
                <a:solidFill>
                  <a:prstClr val="white"/>
                </a:solidFill>
                <a:effectLst/>
                <a:uLnTx/>
                <a:uFillTx/>
                <a:latin typeface="Bodoni MT Black" panose="02070A03080606020203" pitchFamily="18" charset="0"/>
                <a:ea typeface="+mn-ea"/>
                <a:cs typeface="Arial" charset="0"/>
              </a:rPr>
              <a:t>8</a:t>
            </a:r>
            <a:endParaRPr kumimoji="0" lang="en-US" sz="4800" b="0" i="0" u="none" strike="noStrike" kern="1200" cap="none" spc="0" normalizeH="0" baseline="0" noProof="0" dirty="0">
              <a:ln>
                <a:noFill/>
              </a:ln>
              <a:solidFill>
                <a:prstClr val="white"/>
              </a:solidFill>
              <a:effectLst/>
              <a:uLnTx/>
              <a:uFillTx/>
              <a:latin typeface="Bodoni MT Black" panose="02070A03080606020203" pitchFamily="18" charset="0"/>
              <a:ea typeface="+mn-ea"/>
              <a:cs typeface="Arial" charset="0"/>
            </a:endParaRPr>
          </a:p>
        </p:txBody>
      </p:sp>
      <p:sp>
        <p:nvSpPr>
          <p:cNvPr id="11" name="Rectangle 10"/>
          <p:cNvSpPr/>
          <p:nvPr/>
        </p:nvSpPr>
        <p:spPr>
          <a:xfrm>
            <a:off x="8191500" y="2286000"/>
            <a:ext cx="2971800" cy="40386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2" name="Oval 11"/>
          <p:cNvSpPr/>
          <p:nvPr/>
        </p:nvSpPr>
        <p:spPr>
          <a:xfrm>
            <a:off x="9144000" y="1752600"/>
            <a:ext cx="1066800" cy="10668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3" name="TextBox 12"/>
          <p:cNvSpPr txBox="1"/>
          <p:nvPr/>
        </p:nvSpPr>
        <p:spPr>
          <a:xfrm>
            <a:off x="9182100" y="1870501"/>
            <a:ext cx="9906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smtClean="0">
                <a:ln>
                  <a:noFill/>
                </a:ln>
                <a:solidFill>
                  <a:srgbClr val="1F2A44"/>
                </a:solidFill>
                <a:effectLst/>
                <a:uLnTx/>
                <a:uFillTx/>
                <a:latin typeface="Bodoni MT Black" panose="02070A03080606020203" pitchFamily="18" charset="0"/>
                <a:ea typeface="+mn-ea"/>
                <a:cs typeface="Arial" charset="0"/>
              </a:rPr>
              <a:t>9</a:t>
            </a:r>
            <a:endParaRPr kumimoji="0" lang="en-US" sz="4800" b="0" i="0" u="none" strike="noStrike" kern="1200" cap="none" spc="0" normalizeH="0" baseline="0" noProof="0" dirty="0">
              <a:ln>
                <a:noFill/>
              </a:ln>
              <a:solidFill>
                <a:srgbClr val="1F2A44"/>
              </a:solidFill>
              <a:effectLst/>
              <a:uLnTx/>
              <a:uFillTx/>
              <a:latin typeface="Bodoni MT Black" panose="02070A03080606020203" pitchFamily="18" charset="0"/>
              <a:ea typeface="+mn-ea"/>
              <a:cs typeface="Arial" charset="0"/>
            </a:endParaRPr>
          </a:p>
        </p:txBody>
      </p:sp>
      <p:sp>
        <p:nvSpPr>
          <p:cNvPr id="15" name="TextBox 14"/>
          <p:cNvSpPr txBox="1"/>
          <p:nvPr/>
        </p:nvSpPr>
        <p:spPr>
          <a:xfrm>
            <a:off x="8305800" y="2937301"/>
            <a:ext cx="2743200" cy="31700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orbel"/>
                <a:ea typeface="+mn-ea"/>
                <a:cs typeface="Arial" charset="0"/>
              </a:rPr>
              <a:t>Reflect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orbe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prstClr val="white"/>
                </a:solidFill>
                <a:effectLst/>
                <a:uLnTx/>
                <a:uFillTx/>
                <a:latin typeface="Corbel"/>
                <a:ea typeface="+mn-ea"/>
                <a:cs typeface="Arial" charset="0"/>
              </a:rPr>
              <a:t>Like standups, business retrospectives are a powerful Agile strategy.  Teams should strive to improve continuously just like their products do.  Hold team retrospectives regularly to determine what is and is not working well among the team and with customers to improve relationships and efficiency.</a:t>
            </a:r>
            <a:endParaRPr kumimoji="0" lang="en-US" sz="1400" b="0" i="1" u="none" strike="noStrike" kern="1200" cap="none" spc="0" normalizeH="0" baseline="0" noProof="0" dirty="0">
              <a:ln>
                <a:noFill/>
              </a:ln>
              <a:solidFill>
                <a:prstClr val="white"/>
              </a:solidFill>
              <a:effectLst/>
              <a:uLnTx/>
              <a:uFillTx/>
              <a:latin typeface="Corbel"/>
              <a:ea typeface="+mn-ea"/>
              <a:cs typeface="Arial" charset="0"/>
            </a:endParaRPr>
          </a:p>
        </p:txBody>
      </p:sp>
      <p:sp>
        <p:nvSpPr>
          <p:cNvPr id="16" name="TextBox 15"/>
          <p:cNvSpPr txBox="1"/>
          <p:nvPr/>
        </p:nvSpPr>
        <p:spPr>
          <a:xfrm>
            <a:off x="4648200" y="2937301"/>
            <a:ext cx="2819400" cy="31700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1F2A44"/>
                </a:solidFill>
                <a:effectLst/>
                <a:uLnTx/>
                <a:uFillTx/>
                <a:latin typeface="Corbel"/>
                <a:ea typeface="+mn-ea"/>
                <a:cs typeface="Arial" charset="0"/>
              </a:rPr>
              <a:t>Visualize Work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F2A44"/>
              </a:solidFill>
              <a:effectLst/>
              <a:uLnTx/>
              <a:uFillTx/>
              <a:latin typeface="Corbe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1F2A44"/>
                </a:solidFill>
                <a:effectLst/>
                <a:uLnTx/>
                <a:uFillTx/>
                <a:latin typeface="Corbel"/>
                <a:ea typeface="+mn-ea"/>
                <a:cs typeface="Arial" charset="0"/>
              </a:rPr>
              <a:t>When the work in a project is represented visually, it is easier for teams to recognize and concentrate on the highest priority tasks.  Real-time displays of work allow teams to quickly respond to changes and easily identify bottlenecks in workflows in order to assist each other in resolving issues. </a:t>
            </a:r>
            <a:endParaRPr kumimoji="0" lang="en-US" sz="1400" b="0" i="1" u="none" strike="noStrike" kern="1200" cap="none" spc="0" normalizeH="0" baseline="0" noProof="0" dirty="0">
              <a:ln>
                <a:noFill/>
              </a:ln>
              <a:solidFill>
                <a:srgbClr val="1F2A44"/>
              </a:solidFill>
              <a:effectLst/>
              <a:uLnTx/>
              <a:uFillTx/>
              <a:latin typeface="Corbel"/>
              <a:ea typeface="+mn-ea"/>
              <a:cs typeface="Arial" charset="0"/>
            </a:endParaRPr>
          </a:p>
        </p:txBody>
      </p:sp>
    </p:spTree>
    <p:extLst>
      <p:ext uri="{BB962C8B-B14F-4D97-AF65-F5344CB8AC3E}">
        <p14:creationId xmlns:p14="http://schemas.microsoft.com/office/powerpoint/2010/main" val="302683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90"/>
                                          </p:val>
                                        </p:tav>
                                        <p:tav tm="100000">
                                          <p:val>
                                            <p:fltVal val="0"/>
                                          </p:val>
                                        </p:tav>
                                      </p:tavLst>
                                    </p:anim>
                                    <p:animEffect transition="in" filter="fade">
                                      <p:cBhvr>
                                        <p:cTn id="16" dur="75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 calcmode="lin" valueType="num">
                                      <p:cBhvr>
                                        <p:cTn id="27" dur="750" fill="hold"/>
                                        <p:tgtEl>
                                          <p:spTgt spid="6"/>
                                        </p:tgtEl>
                                        <p:attrNameLst>
                                          <p:attrName>style.rotation</p:attrName>
                                        </p:attrNameLst>
                                      </p:cBhvr>
                                      <p:tavLst>
                                        <p:tav tm="0">
                                          <p:val>
                                            <p:fltVal val="90"/>
                                          </p:val>
                                        </p:tav>
                                        <p:tav tm="100000">
                                          <p:val>
                                            <p:fltVal val="0"/>
                                          </p:val>
                                        </p:tav>
                                      </p:tavLst>
                                    </p:anim>
                                    <p:animEffect transition="in" filter="fade">
                                      <p:cBhvr>
                                        <p:cTn id="28" dur="7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ppt_w</p:attrName>
                                        </p:attrNameLst>
                                      </p:cBhvr>
                                      <p:tavLst>
                                        <p:tav tm="0">
                                          <p:val>
                                            <p:fltVal val="0"/>
                                          </p:val>
                                        </p:tav>
                                        <p:tav tm="100000">
                                          <p:val>
                                            <p:strVal val="#ppt_w"/>
                                          </p:val>
                                        </p:tav>
                                      </p:tavLst>
                                    </p:anim>
                                    <p:anim calcmode="lin" valueType="num">
                                      <p:cBhvr>
                                        <p:cTn id="34" dur="750" fill="hold"/>
                                        <p:tgtEl>
                                          <p:spTgt spid="16"/>
                                        </p:tgtEl>
                                        <p:attrNameLst>
                                          <p:attrName>ppt_h</p:attrName>
                                        </p:attrNameLst>
                                      </p:cBhvr>
                                      <p:tavLst>
                                        <p:tav tm="0">
                                          <p:val>
                                            <p:fltVal val="0"/>
                                          </p:val>
                                        </p:tav>
                                        <p:tav tm="100000">
                                          <p:val>
                                            <p:strVal val="#ppt_h"/>
                                          </p:val>
                                        </p:tav>
                                      </p:tavLst>
                                    </p:anim>
                                    <p:anim calcmode="lin" valueType="num">
                                      <p:cBhvr>
                                        <p:cTn id="35" dur="750" fill="hold"/>
                                        <p:tgtEl>
                                          <p:spTgt spid="16"/>
                                        </p:tgtEl>
                                        <p:attrNameLst>
                                          <p:attrName>style.rotation</p:attrName>
                                        </p:attrNameLst>
                                      </p:cBhvr>
                                      <p:tavLst>
                                        <p:tav tm="0">
                                          <p:val>
                                            <p:fltVal val="90"/>
                                          </p:val>
                                        </p:tav>
                                        <p:tav tm="100000">
                                          <p:val>
                                            <p:fltVal val="0"/>
                                          </p:val>
                                        </p:tav>
                                      </p:tavLst>
                                    </p:anim>
                                    <p:animEffect transition="in" filter="fade">
                                      <p:cBhvr>
                                        <p:cTn id="36" dur="750"/>
                                        <p:tgtEl>
                                          <p:spTgt spid="16"/>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 calcmode="lin" valueType="num">
                                      <p:cBhvr>
                                        <p:cTn id="41" dur="750" fill="hold"/>
                                        <p:tgtEl>
                                          <p:spTgt spid="8"/>
                                        </p:tgtEl>
                                        <p:attrNameLst>
                                          <p:attrName>style.rotation</p:attrName>
                                        </p:attrNameLst>
                                      </p:cBhvr>
                                      <p:tavLst>
                                        <p:tav tm="0">
                                          <p:val>
                                            <p:fltVal val="90"/>
                                          </p:val>
                                        </p:tav>
                                        <p:tav tm="100000">
                                          <p:val>
                                            <p:fltVal val="0"/>
                                          </p:val>
                                        </p:tav>
                                      </p:tavLst>
                                    </p:anim>
                                    <p:animEffect transition="in" filter="fade">
                                      <p:cBhvr>
                                        <p:cTn id="42" dur="750"/>
                                        <p:tgtEl>
                                          <p:spTgt spid="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750" fill="hold"/>
                                        <p:tgtEl>
                                          <p:spTgt spid="10"/>
                                        </p:tgtEl>
                                        <p:attrNameLst>
                                          <p:attrName>ppt_w</p:attrName>
                                        </p:attrNameLst>
                                      </p:cBhvr>
                                      <p:tavLst>
                                        <p:tav tm="0">
                                          <p:val>
                                            <p:fltVal val="0"/>
                                          </p:val>
                                        </p:tav>
                                        <p:tav tm="100000">
                                          <p:val>
                                            <p:strVal val="#ppt_w"/>
                                          </p:val>
                                        </p:tav>
                                      </p:tavLst>
                                    </p:anim>
                                    <p:anim calcmode="lin" valueType="num">
                                      <p:cBhvr>
                                        <p:cTn id="46" dur="750" fill="hold"/>
                                        <p:tgtEl>
                                          <p:spTgt spid="10"/>
                                        </p:tgtEl>
                                        <p:attrNameLst>
                                          <p:attrName>ppt_h</p:attrName>
                                        </p:attrNameLst>
                                      </p:cBhvr>
                                      <p:tavLst>
                                        <p:tav tm="0">
                                          <p:val>
                                            <p:fltVal val="0"/>
                                          </p:val>
                                        </p:tav>
                                        <p:tav tm="100000">
                                          <p:val>
                                            <p:strVal val="#ppt_h"/>
                                          </p:val>
                                        </p:tav>
                                      </p:tavLst>
                                    </p:anim>
                                    <p:anim calcmode="lin" valueType="num">
                                      <p:cBhvr>
                                        <p:cTn id="47" dur="750" fill="hold"/>
                                        <p:tgtEl>
                                          <p:spTgt spid="10"/>
                                        </p:tgtEl>
                                        <p:attrNameLst>
                                          <p:attrName>style.rotation</p:attrName>
                                        </p:attrNameLst>
                                      </p:cBhvr>
                                      <p:tavLst>
                                        <p:tav tm="0">
                                          <p:val>
                                            <p:fltVal val="90"/>
                                          </p:val>
                                        </p:tav>
                                        <p:tav tm="100000">
                                          <p:val>
                                            <p:fltVal val="0"/>
                                          </p:val>
                                        </p:tav>
                                      </p:tavLst>
                                    </p:anim>
                                    <p:animEffect transition="in" filter="fade">
                                      <p:cBhvr>
                                        <p:cTn id="48" dur="750"/>
                                        <p:tgtEl>
                                          <p:spTgt spid="1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750" fill="hold"/>
                                        <p:tgtEl>
                                          <p:spTgt spid="9"/>
                                        </p:tgtEl>
                                        <p:attrNameLst>
                                          <p:attrName>ppt_w</p:attrName>
                                        </p:attrNameLst>
                                      </p:cBhvr>
                                      <p:tavLst>
                                        <p:tav tm="0">
                                          <p:val>
                                            <p:fltVal val="0"/>
                                          </p:val>
                                        </p:tav>
                                        <p:tav tm="100000">
                                          <p:val>
                                            <p:strVal val="#ppt_w"/>
                                          </p:val>
                                        </p:tav>
                                      </p:tavLst>
                                    </p:anim>
                                    <p:anim calcmode="lin" valueType="num">
                                      <p:cBhvr>
                                        <p:cTn id="52" dur="750" fill="hold"/>
                                        <p:tgtEl>
                                          <p:spTgt spid="9"/>
                                        </p:tgtEl>
                                        <p:attrNameLst>
                                          <p:attrName>ppt_h</p:attrName>
                                        </p:attrNameLst>
                                      </p:cBhvr>
                                      <p:tavLst>
                                        <p:tav tm="0">
                                          <p:val>
                                            <p:fltVal val="0"/>
                                          </p:val>
                                        </p:tav>
                                        <p:tav tm="100000">
                                          <p:val>
                                            <p:strVal val="#ppt_h"/>
                                          </p:val>
                                        </p:tav>
                                      </p:tavLst>
                                    </p:anim>
                                    <p:anim calcmode="lin" valueType="num">
                                      <p:cBhvr>
                                        <p:cTn id="53" dur="750" fill="hold"/>
                                        <p:tgtEl>
                                          <p:spTgt spid="9"/>
                                        </p:tgtEl>
                                        <p:attrNameLst>
                                          <p:attrName>style.rotation</p:attrName>
                                        </p:attrNameLst>
                                      </p:cBhvr>
                                      <p:tavLst>
                                        <p:tav tm="0">
                                          <p:val>
                                            <p:fltVal val="90"/>
                                          </p:val>
                                        </p:tav>
                                        <p:tav tm="100000">
                                          <p:val>
                                            <p:fltVal val="0"/>
                                          </p:val>
                                        </p:tav>
                                      </p:tavLst>
                                    </p:anim>
                                    <p:animEffect transition="in" filter="fade">
                                      <p:cBhvr>
                                        <p:cTn id="54" dur="75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750" fill="hold"/>
                                        <p:tgtEl>
                                          <p:spTgt spid="15"/>
                                        </p:tgtEl>
                                        <p:attrNameLst>
                                          <p:attrName>ppt_w</p:attrName>
                                        </p:attrNameLst>
                                      </p:cBhvr>
                                      <p:tavLst>
                                        <p:tav tm="0">
                                          <p:val>
                                            <p:fltVal val="0"/>
                                          </p:val>
                                        </p:tav>
                                        <p:tav tm="100000">
                                          <p:val>
                                            <p:strVal val="#ppt_w"/>
                                          </p:val>
                                        </p:tav>
                                      </p:tavLst>
                                    </p:anim>
                                    <p:anim calcmode="lin" valueType="num">
                                      <p:cBhvr>
                                        <p:cTn id="60" dur="750" fill="hold"/>
                                        <p:tgtEl>
                                          <p:spTgt spid="15"/>
                                        </p:tgtEl>
                                        <p:attrNameLst>
                                          <p:attrName>ppt_h</p:attrName>
                                        </p:attrNameLst>
                                      </p:cBhvr>
                                      <p:tavLst>
                                        <p:tav tm="0">
                                          <p:val>
                                            <p:fltVal val="0"/>
                                          </p:val>
                                        </p:tav>
                                        <p:tav tm="100000">
                                          <p:val>
                                            <p:strVal val="#ppt_h"/>
                                          </p:val>
                                        </p:tav>
                                      </p:tavLst>
                                    </p:anim>
                                    <p:anim calcmode="lin" valueType="num">
                                      <p:cBhvr>
                                        <p:cTn id="61" dur="750" fill="hold"/>
                                        <p:tgtEl>
                                          <p:spTgt spid="15"/>
                                        </p:tgtEl>
                                        <p:attrNameLst>
                                          <p:attrName>style.rotation</p:attrName>
                                        </p:attrNameLst>
                                      </p:cBhvr>
                                      <p:tavLst>
                                        <p:tav tm="0">
                                          <p:val>
                                            <p:fltVal val="90"/>
                                          </p:val>
                                        </p:tav>
                                        <p:tav tm="100000">
                                          <p:val>
                                            <p:fltVal val="0"/>
                                          </p:val>
                                        </p:tav>
                                      </p:tavLst>
                                    </p:anim>
                                    <p:animEffect transition="in" filter="fade">
                                      <p:cBhvr>
                                        <p:cTn id="62" dur="750"/>
                                        <p:tgtEl>
                                          <p:spTgt spid="15"/>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750" fill="hold"/>
                                        <p:tgtEl>
                                          <p:spTgt spid="11"/>
                                        </p:tgtEl>
                                        <p:attrNameLst>
                                          <p:attrName>ppt_w</p:attrName>
                                        </p:attrNameLst>
                                      </p:cBhvr>
                                      <p:tavLst>
                                        <p:tav tm="0">
                                          <p:val>
                                            <p:fltVal val="0"/>
                                          </p:val>
                                        </p:tav>
                                        <p:tav tm="100000">
                                          <p:val>
                                            <p:strVal val="#ppt_w"/>
                                          </p:val>
                                        </p:tav>
                                      </p:tavLst>
                                    </p:anim>
                                    <p:anim calcmode="lin" valueType="num">
                                      <p:cBhvr>
                                        <p:cTn id="66" dur="750" fill="hold"/>
                                        <p:tgtEl>
                                          <p:spTgt spid="11"/>
                                        </p:tgtEl>
                                        <p:attrNameLst>
                                          <p:attrName>ppt_h</p:attrName>
                                        </p:attrNameLst>
                                      </p:cBhvr>
                                      <p:tavLst>
                                        <p:tav tm="0">
                                          <p:val>
                                            <p:fltVal val="0"/>
                                          </p:val>
                                        </p:tav>
                                        <p:tav tm="100000">
                                          <p:val>
                                            <p:strVal val="#ppt_h"/>
                                          </p:val>
                                        </p:tav>
                                      </p:tavLst>
                                    </p:anim>
                                    <p:anim calcmode="lin" valueType="num">
                                      <p:cBhvr>
                                        <p:cTn id="67" dur="750" fill="hold"/>
                                        <p:tgtEl>
                                          <p:spTgt spid="11"/>
                                        </p:tgtEl>
                                        <p:attrNameLst>
                                          <p:attrName>style.rotation</p:attrName>
                                        </p:attrNameLst>
                                      </p:cBhvr>
                                      <p:tavLst>
                                        <p:tav tm="0">
                                          <p:val>
                                            <p:fltVal val="90"/>
                                          </p:val>
                                        </p:tav>
                                        <p:tav tm="100000">
                                          <p:val>
                                            <p:fltVal val="0"/>
                                          </p:val>
                                        </p:tav>
                                      </p:tavLst>
                                    </p:anim>
                                    <p:animEffect transition="in" filter="fade">
                                      <p:cBhvr>
                                        <p:cTn id="68" dur="750"/>
                                        <p:tgtEl>
                                          <p:spTgt spid="11"/>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750" fill="hold"/>
                                        <p:tgtEl>
                                          <p:spTgt spid="13"/>
                                        </p:tgtEl>
                                        <p:attrNameLst>
                                          <p:attrName>ppt_w</p:attrName>
                                        </p:attrNameLst>
                                      </p:cBhvr>
                                      <p:tavLst>
                                        <p:tav tm="0">
                                          <p:val>
                                            <p:fltVal val="0"/>
                                          </p:val>
                                        </p:tav>
                                        <p:tav tm="100000">
                                          <p:val>
                                            <p:strVal val="#ppt_w"/>
                                          </p:val>
                                        </p:tav>
                                      </p:tavLst>
                                    </p:anim>
                                    <p:anim calcmode="lin" valueType="num">
                                      <p:cBhvr>
                                        <p:cTn id="72" dur="750" fill="hold"/>
                                        <p:tgtEl>
                                          <p:spTgt spid="13"/>
                                        </p:tgtEl>
                                        <p:attrNameLst>
                                          <p:attrName>ppt_h</p:attrName>
                                        </p:attrNameLst>
                                      </p:cBhvr>
                                      <p:tavLst>
                                        <p:tav tm="0">
                                          <p:val>
                                            <p:fltVal val="0"/>
                                          </p:val>
                                        </p:tav>
                                        <p:tav tm="100000">
                                          <p:val>
                                            <p:strVal val="#ppt_h"/>
                                          </p:val>
                                        </p:tav>
                                      </p:tavLst>
                                    </p:anim>
                                    <p:anim calcmode="lin" valueType="num">
                                      <p:cBhvr>
                                        <p:cTn id="73" dur="750" fill="hold"/>
                                        <p:tgtEl>
                                          <p:spTgt spid="13"/>
                                        </p:tgtEl>
                                        <p:attrNameLst>
                                          <p:attrName>style.rotation</p:attrName>
                                        </p:attrNameLst>
                                      </p:cBhvr>
                                      <p:tavLst>
                                        <p:tav tm="0">
                                          <p:val>
                                            <p:fltVal val="90"/>
                                          </p:val>
                                        </p:tav>
                                        <p:tav tm="100000">
                                          <p:val>
                                            <p:fltVal val="0"/>
                                          </p:val>
                                        </p:tav>
                                      </p:tavLst>
                                    </p:anim>
                                    <p:animEffect transition="in" filter="fade">
                                      <p:cBhvr>
                                        <p:cTn id="74" dur="750"/>
                                        <p:tgtEl>
                                          <p:spTgt spid="13"/>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750" fill="hold"/>
                                        <p:tgtEl>
                                          <p:spTgt spid="12"/>
                                        </p:tgtEl>
                                        <p:attrNameLst>
                                          <p:attrName>ppt_w</p:attrName>
                                        </p:attrNameLst>
                                      </p:cBhvr>
                                      <p:tavLst>
                                        <p:tav tm="0">
                                          <p:val>
                                            <p:fltVal val="0"/>
                                          </p:val>
                                        </p:tav>
                                        <p:tav tm="100000">
                                          <p:val>
                                            <p:strVal val="#ppt_w"/>
                                          </p:val>
                                        </p:tav>
                                      </p:tavLst>
                                    </p:anim>
                                    <p:anim calcmode="lin" valueType="num">
                                      <p:cBhvr>
                                        <p:cTn id="78" dur="750" fill="hold"/>
                                        <p:tgtEl>
                                          <p:spTgt spid="12"/>
                                        </p:tgtEl>
                                        <p:attrNameLst>
                                          <p:attrName>ppt_h</p:attrName>
                                        </p:attrNameLst>
                                      </p:cBhvr>
                                      <p:tavLst>
                                        <p:tav tm="0">
                                          <p:val>
                                            <p:fltVal val="0"/>
                                          </p:val>
                                        </p:tav>
                                        <p:tav tm="100000">
                                          <p:val>
                                            <p:strVal val="#ppt_h"/>
                                          </p:val>
                                        </p:tav>
                                      </p:tavLst>
                                    </p:anim>
                                    <p:anim calcmode="lin" valueType="num">
                                      <p:cBhvr>
                                        <p:cTn id="79" dur="750" fill="hold"/>
                                        <p:tgtEl>
                                          <p:spTgt spid="12"/>
                                        </p:tgtEl>
                                        <p:attrNameLst>
                                          <p:attrName>style.rotation</p:attrName>
                                        </p:attrNameLst>
                                      </p:cBhvr>
                                      <p:tavLst>
                                        <p:tav tm="0">
                                          <p:val>
                                            <p:fltVal val="90"/>
                                          </p:val>
                                        </p:tav>
                                        <p:tav tm="100000">
                                          <p:val>
                                            <p:fltVal val="0"/>
                                          </p:val>
                                        </p:tav>
                                      </p:tavLst>
                                    </p:anim>
                                    <p:animEffect transition="in" filter="fade">
                                      <p:cBhvr>
                                        <p:cTn id="8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p:bldP spid="11" grpId="0" animBg="1"/>
      <p:bldP spid="12" grpId="0" animBg="1"/>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TextBox 2"/>
          <p:cNvSpPr txBox="1"/>
          <p:nvPr/>
        </p:nvSpPr>
        <p:spPr bwMode="gray">
          <a:xfrm>
            <a:off x="532745" y="1623586"/>
            <a:ext cx="11456055" cy="2381027"/>
          </a:xfrm>
          <a:prstGeom prst="rect">
            <a:avLst/>
          </a:prstGeom>
          <a:noFill/>
        </p:spPr>
        <p:txBody>
          <a:bodyPr wrap="square" lIns="36000" tIns="36000" rIns="36000" bIns="36000" rtlCol="0">
            <a:spAutoFit/>
          </a:bodyPr>
          <a:lstStyle/>
          <a:p>
            <a:pPr marL="342900" indent="-342900">
              <a:lnSpc>
                <a:spcPct val="150000"/>
              </a:lnSpc>
              <a:buFont typeface="Arial" panose="020B0604020202020204" pitchFamily="34" charset="0"/>
              <a:buChar char="•"/>
            </a:pPr>
            <a:r>
              <a:rPr lang="en-US" sz="2000" dirty="0" smtClean="0">
                <a:latin typeface="+mj-lt"/>
                <a:hlinkClick r:id="rId2"/>
              </a:rPr>
              <a:t>How to Apply Agile to Your Non-Tech Team</a:t>
            </a:r>
            <a:r>
              <a:rPr lang="en-US" sz="2000" dirty="0" smtClean="0">
                <a:latin typeface="+mj-lt"/>
              </a:rPr>
              <a:t> (blog)</a:t>
            </a:r>
          </a:p>
          <a:p>
            <a:pPr marL="342900" indent="-342900">
              <a:lnSpc>
                <a:spcPct val="150000"/>
              </a:lnSpc>
              <a:buFont typeface="Arial" panose="020B0604020202020204" pitchFamily="34" charset="0"/>
              <a:buChar char="•"/>
            </a:pPr>
            <a:r>
              <a:rPr lang="en-US" sz="2000" dirty="0" smtClean="0">
                <a:latin typeface="+mj-lt"/>
                <a:hlinkClick r:id="rId3"/>
              </a:rPr>
              <a:t>How Business Teams Can Embrace Agile Techniques</a:t>
            </a:r>
            <a:r>
              <a:rPr lang="en-US" sz="2000" dirty="0" smtClean="0">
                <a:latin typeface="+mj-lt"/>
              </a:rPr>
              <a:t> (blog)</a:t>
            </a:r>
          </a:p>
          <a:p>
            <a:pPr marL="342900" indent="-342900">
              <a:lnSpc>
                <a:spcPct val="150000"/>
              </a:lnSpc>
              <a:buFont typeface="Arial" panose="020B0604020202020204" pitchFamily="34" charset="0"/>
              <a:buChar char="•"/>
            </a:pPr>
            <a:r>
              <a:rPr lang="en-US" sz="2000" dirty="0" smtClean="0">
                <a:latin typeface="+mj-lt"/>
                <a:hlinkClick r:id="rId4"/>
              </a:rPr>
              <a:t>Agile at Scale </a:t>
            </a:r>
            <a:r>
              <a:rPr lang="en-US" sz="2000" dirty="0" smtClean="0">
                <a:latin typeface="+mj-lt"/>
              </a:rPr>
              <a:t> (Harvard Business Review article)</a:t>
            </a:r>
          </a:p>
          <a:p>
            <a:pPr marL="342900" indent="-342900">
              <a:lnSpc>
                <a:spcPct val="150000"/>
              </a:lnSpc>
              <a:buFont typeface="Arial" panose="020B0604020202020204" pitchFamily="34" charset="0"/>
              <a:buChar char="•"/>
            </a:pPr>
            <a:r>
              <a:rPr lang="en-US" sz="2000" dirty="0" smtClean="0">
                <a:latin typeface="+mj-lt"/>
                <a:hlinkClick r:id="rId5"/>
              </a:rPr>
              <a:t>A Quick Introduction to Agile Management</a:t>
            </a:r>
            <a:r>
              <a:rPr lang="en-US" sz="2000" dirty="0" smtClean="0">
                <a:latin typeface="+mj-lt"/>
              </a:rPr>
              <a:t> (Harvard Business Review video)</a:t>
            </a:r>
          </a:p>
          <a:p>
            <a:pPr marL="342900" indent="-342900">
              <a:lnSpc>
                <a:spcPct val="150000"/>
              </a:lnSpc>
              <a:buFont typeface="Arial" panose="020B0604020202020204" pitchFamily="34" charset="0"/>
              <a:buChar char="•"/>
            </a:pPr>
            <a:r>
              <a:rPr lang="en-US" sz="2000" dirty="0" smtClean="0">
                <a:latin typeface="+mj-lt"/>
                <a:hlinkClick r:id="rId6"/>
              </a:rPr>
              <a:t>Having an Agile Mindset</a:t>
            </a:r>
            <a:r>
              <a:rPr lang="en-US" sz="2000" dirty="0" smtClean="0">
                <a:latin typeface="+mj-lt"/>
              </a:rPr>
              <a:t> (blog)</a:t>
            </a:r>
          </a:p>
        </p:txBody>
      </p:sp>
    </p:spTree>
    <p:extLst>
      <p:ext uri="{BB962C8B-B14F-4D97-AF65-F5344CB8AC3E}">
        <p14:creationId xmlns:p14="http://schemas.microsoft.com/office/powerpoint/2010/main" val="13255837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Agile?</a:t>
            </a:r>
            <a:endParaRPr lang="en-US" i="0" dirty="0"/>
          </a:p>
        </p:txBody>
      </p:sp>
      <p:sp>
        <p:nvSpPr>
          <p:cNvPr id="6" name="TextBox 5"/>
          <p:cNvSpPr txBox="1"/>
          <p:nvPr/>
        </p:nvSpPr>
        <p:spPr>
          <a:xfrm>
            <a:off x="532745" y="1722258"/>
            <a:ext cx="10660188" cy="3477875"/>
          </a:xfrm>
          <a:prstGeom prst="rect">
            <a:avLst/>
          </a:prstGeom>
          <a:noFill/>
        </p:spPr>
        <p:txBody>
          <a:bodyPr wrap="square" rtlCol="0">
            <a:spAutoFit/>
          </a:bodyPr>
          <a:lstStyle/>
          <a:p>
            <a:r>
              <a:rPr lang="en-US" sz="2200" b="1" dirty="0">
                <a:solidFill>
                  <a:schemeClr val="accent2"/>
                </a:solidFill>
                <a:latin typeface="+mj-lt"/>
              </a:rPr>
              <a:t>Agile</a:t>
            </a:r>
            <a:r>
              <a:rPr lang="en-US" sz="2200" dirty="0">
                <a:solidFill>
                  <a:schemeClr val="accent2"/>
                </a:solidFill>
                <a:latin typeface="+mj-lt"/>
              </a:rPr>
              <a:t>, originally software development methodology, is a project management framework that can be used throughout every aspect of the company to work faster and more efficiently.</a:t>
            </a:r>
          </a:p>
          <a:p>
            <a:endParaRPr lang="en-US" sz="2200" dirty="0" smtClean="0">
              <a:solidFill>
                <a:schemeClr val="accent2"/>
              </a:solidFill>
              <a:latin typeface="+mj-lt"/>
            </a:endParaRPr>
          </a:p>
          <a:p>
            <a:r>
              <a:rPr lang="en-US" sz="2200" dirty="0" smtClean="0">
                <a:solidFill>
                  <a:schemeClr val="accent2"/>
                </a:solidFill>
                <a:latin typeface="+mj-lt"/>
              </a:rPr>
              <a:t>Focused </a:t>
            </a:r>
            <a:r>
              <a:rPr lang="en-US" sz="2200" dirty="0">
                <a:solidFill>
                  <a:schemeClr val="accent2"/>
                </a:solidFill>
                <a:latin typeface="+mj-lt"/>
              </a:rPr>
              <a:t>on speed and efficiency, the agile method also increases innovation by spending more time identifying the most important features or tasks that needs to be addressed for the customer to be successful. The idea behind looking at large problems in a different way; breaking them down into more finite chunks to work through with a creative and open mind. Agile is not only a framework, it is a mindset focused on the incremental and iterative delivery of a product or service</a:t>
            </a:r>
            <a:r>
              <a:rPr lang="en-US" sz="2200" dirty="0" smtClean="0">
                <a:solidFill>
                  <a:schemeClr val="accent2"/>
                </a:solidFill>
                <a:latin typeface="+mj-lt"/>
              </a:rPr>
              <a:t>.</a:t>
            </a:r>
            <a:endParaRPr lang="en-US" sz="2200" dirty="0">
              <a:solidFill>
                <a:schemeClr val="accent2"/>
              </a:solidFill>
              <a:latin typeface="+mj-lt"/>
            </a:endParaRPr>
          </a:p>
        </p:txBody>
      </p:sp>
    </p:spTree>
    <p:extLst>
      <p:ext uri="{BB962C8B-B14F-4D97-AF65-F5344CB8AC3E}">
        <p14:creationId xmlns:p14="http://schemas.microsoft.com/office/powerpoint/2010/main" val="115989853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Quick Starts for a More Agile Business</a:t>
            </a:r>
            <a:endParaRPr lang="en-US" dirty="0"/>
          </a:p>
        </p:txBody>
      </p:sp>
      <p:sp>
        <p:nvSpPr>
          <p:cNvPr id="6" name="TextBox 5"/>
          <p:cNvSpPr txBox="1"/>
          <p:nvPr/>
        </p:nvSpPr>
        <p:spPr>
          <a:xfrm>
            <a:off x="532745" y="1722258"/>
            <a:ext cx="10660188" cy="3647152"/>
          </a:xfrm>
          <a:prstGeom prst="rect">
            <a:avLst/>
          </a:prstGeom>
          <a:noFill/>
        </p:spPr>
        <p:txBody>
          <a:bodyPr wrap="square" rtlCol="0">
            <a:spAutoFit/>
          </a:bodyPr>
          <a:lstStyle/>
          <a:p>
            <a:pPr marL="342900" indent="-342900">
              <a:lnSpc>
                <a:spcPct val="150000"/>
              </a:lnSpc>
              <a:buClr>
                <a:schemeClr val="bg2"/>
              </a:buClr>
              <a:buFont typeface="Arial" panose="020B0604020202020204" pitchFamily="34" charset="0"/>
              <a:buChar char="•"/>
            </a:pPr>
            <a:r>
              <a:rPr lang="en-US" sz="2200" dirty="0" smtClean="0">
                <a:solidFill>
                  <a:schemeClr val="accent2"/>
                </a:solidFill>
                <a:latin typeface="+mj-lt"/>
              </a:rPr>
              <a:t>Create </a:t>
            </a:r>
            <a:r>
              <a:rPr lang="en-US" sz="2200" dirty="0">
                <a:solidFill>
                  <a:schemeClr val="accent2"/>
                </a:solidFill>
                <a:latin typeface="+mj-lt"/>
              </a:rPr>
              <a:t>teams that are tasked with solving specific problems and </a:t>
            </a:r>
            <a:r>
              <a:rPr lang="en-US" sz="2200" dirty="0" smtClean="0">
                <a:solidFill>
                  <a:schemeClr val="accent2"/>
                </a:solidFill>
                <a:latin typeface="+mj-lt"/>
              </a:rPr>
              <a:t>following a workflow </a:t>
            </a:r>
            <a:r>
              <a:rPr lang="en-US" sz="2200" dirty="0">
                <a:solidFill>
                  <a:schemeClr val="accent2"/>
                </a:solidFill>
                <a:latin typeface="+mj-lt"/>
              </a:rPr>
              <a:t>such as Scrum or Kanban</a:t>
            </a:r>
          </a:p>
          <a:p>
            <a:pPr marL="342900" indent="-342900">
              <a:lnSpc>
                <a:spcPct val="150000"/>
              </a:lnSpc>
              <a:buClr>
                <a:schemeClr val="bg2"/>
              </a:buClr>
              <a:buFont typeface="Arial" panose="020B0604020202020204" pitchFamily="34" charset="0"/>
              <a:buChar char="•"/>
            </a:pPr>
            <a:r>
              <a:rPr lang="en-US" sz="2200" dirty="0" smtClean="0">
                <a:solidFill>
                  <a:schemeClr val="accent2"/>
                </a:solidFill>
                <a:latin typeface="+mj-lt"/>
              </a:rPr>
              <a:t>Embrace cloud </a:t>
            </a:r>
            <a:r>
              <a:rPr lang="en-US" sz="2200" dirty="0">
                <a:solidFill>
                  <a:schemeClr val="accent2"/>
                </a:solidFill>
                <a:latin typeface="+mj-lt"/>
              </a:rPr>
              <a:t>project management tools employees can utilize such as Trello or Microsoft Planner</a:t>
            </a:r>
          </a:p>
          <a:p>
            <a:pPr marL="342900" indent="-342900">
              <a:lnSpc>
                <a:spcPct val="150000"/>
              </a:lnSpc>
              <a:buClr>
                <a:schemeClr val="bg2"/>
              </a:buClr>
              <a:buFont typeface="Arial" panose="020B0604020202020204" pitchFamily="34" charset="0"/>
              <a:buChar char="•"/>
            </a:pPr>
            <a:r>
              <a:rPr lang="en-US" sz="2200" dirty="0" smtClean="0">
                <a:solidFill>
                  <a:schemeClr val="accent2"/>
                </a:solidFill>
                <a:latin typeface="+mj-lt"/>
              </a:rPr>
              <a:t>Shorten  </a:t>
            </a:r>
            <a:r>
              <a:rPr lang="en-US" sz="2200" dirty="0">
                <a:solidFill>
                  <a:schemeClr val="accent2"/>
                </a:solidFill>
                <a:latin typeface="+mj-lt"/>
              </a:rPr>
              <a:t>projects and timelines to deliver products and services more rapidly by focusing on delivery of an MVP (</a:t>
            </a:r>
            <a:r>
              <a:rPr lang="en-US" sz="2200" dirty="0" smtClean="0">
                <a:solidFill>
                  <a:schemeClr val="accent2"/>
                </a:solidFill>
                <a:latin typeface="+mj-lt"/>
              </a:rPr>
              <a:t>minimally </a:t>
            </a:r>
            <a:r>
              <a:rPr lang="en-US" sz="2200" dirty="0">
                <a:solidFill>
                  <a:schemeClr val="accent2"/>
                </a:solidFill>
                <a:latin typeface="+mj-lt"/>
              </a:rPr>
              <a:t>viable product) and enhancing with each iteration </a:t>
            </a:r>
            <a:r>
              <a:rPr lang="en-US" sz="2200" dirty="0" smtClean="0">
                <a:solidFill>
                  <a:schemeClr val="accent2"/>
                </a:solidFill>
                <a:latin typeface="+mj-lt"/>
              </a:rPr>
              <a:t>and </a:t>
            </a:r>
            <a:r>
              <a:rPr lang="en-US" sz="2200" dirty="0">
                <a:solidFill>
                  <a:schemeClr val="accent2"/>
                </a:solidFill>
                <a:latin typeface="+mj-lt"/>
              </a:rPr>
              <a:t>customer feedback.</a:t>
            </a:r>
          </a:p>
        </p:txBody>
      </p:sp>
    </p:spTree>
    <p:extLst>
      <p:ext uri="{BB962C8B-B14F-4D97-AF65-F5344CB8AC3E}">
        <p14:creationId xmlns:p14="http://schemas.microsoft.com/office/powerpoint/2010/main" val="288383230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Agile approach is different</a:t>
            </a:r>
            <a:endParaRPr lang="en-US" b="1" dirty="0">
              <a:solidFill>
                <a:schemeClr val="accent3"/>
              </a:solidFill>
            </a:endParaRPr>
          </a:p>
        </p:txBody>
      </p:sp>
      <p:sp>
        <p:nvSpPr>
          <p:cNvPr id="64" name="BainBulletsConfiguration" hidden="1"/>
          <p:cNvSpPr txBox="1"/>
          <p:nvPr/>
        </p:nvSpPr>
        <p:spPr>
          <a:xfrm>
            <a:off x="12142" y="12153"/>
            <a:ext cx="8440383" cy="85184"/>
          </a:xfrm>
          <a:prstGeom prst="rect">
            <a:avLst/>
          </a:prstGeom>
          <a:noFill/>
        </p:spPr>
        <p:txBody>
          <a:bodyPr vert="horz" wrap="square" lIns="34180" tIns="34180" rIns="34180" bIns="34180" rtlCol="0">
            <a:spAutoFit/>
          </a:bodyPr>
          <a:lstStyle/>
          <a:p>
            <a:pPr marL="0" indent="0">
              <a:buNone/>
            </a:pPr>
            <a:r>
              <a:rPr lang="en-US" sz="100">
                <a:solidFill>
                  <a:srgbClr val="FFFFFF"/>
                </a:solidFill>
              </a:rPr>
              <a:t>34_84 67_84 80_84 88_84 92_84 96_84 100_84</a:t>
            </a:r>
            <a:endParaRPr lang="en-US" sz="100" dirty="0" err="1">
              <a:solidFill>
                <a:srgbClr val="FFFFFF"/>
              </a:solidFill>
            </a:endParaRPr>
          </a:p>
        </p:txBody>
      </p:sp>
      <p:sp>
        <p:nvSpPr>
          <p:cNvPr id="33" name="btfpLayoutConfig" hidden="1"/>
          <p:cNvSpPr txBox="1"/>
          <p:nvPr/>
        </p:nvSpPr>
        <p:spPr>
          <a:xfrm>
            <a:off x="12058" y="12105"/>
            <a:ext cx="8440499" cy="83638"/>
          </a:xfrm>
          <a:prstGeom prst="rect">
            <a:avLst/>
          </a:prstGeom>
          <a:noFill/>
        </p:spPr>
        <p:txBody>
          <a:bodyPr vert="horz" wrap="square" lIns="34180" tIns="34180" rIns="34180" bIns="34180" rtlCol="0">
            <a:spAutoFit/>
          </a:bodyPr>
          <a:lstStyle/>
          <a:p>
            <a:pPr marL="0" indent="0">
              <a:buNone/>
            </a:pPr>
            <a:r>
              <a:rPr lang="en-US" sz="100">
                <a:solidFill>
                  <a:srgbClr val="FFFFFF">
                    <a:alpha val="0"/>
                  </a:srgbClr>
                </a:solidFill>
              </a:rPr>
              <a:t>overall_0_131732874996111371 columns_1_131732874996111371</a:t>
            </a:r>
            <a:endParaRPr lang="en-US" sz="100" dirty="0" err="1">
              <a:solidFill>
                <a:srgbClr val="FFFFFF">
                  <a:alpha val="0"/>
                </a:srgbClr>
              </a:solidFill>
            </a:endParaRPr>
          </a:p>
        </p:txBody>
      </p:sp>
      <p:pic>
        <p:nvPicPr>
          <p:cNvPr id="66" name="Picture 65"/>
          <p:cNvPicPr>
            <a:picLocks noChangeAspect="1"/>
          </p:cNvPicPr>
          <p:nvPr/>
        </p:nvPicPr>
        <p:blipFill>
          <a:blip r:embed="rId3"/>
          <a:stretch>
            <a:fillRect/>
          </a:stretch>
        </p:blipFill>
        <p:spPr>
          <a:xfrm>
            <a:off x="1083734" y="1615757"/>
            <a:ext cx="9770533" cy="4448816"/>
          </a:xfrm>
          <a:prstGeom prst="rect">
            <a:avLst/>
          </a:prstGeom>
        </p:spPr>
      </p:pic>
    </p:spTree>
    <p:extLst>
      <p:ext uri="{BB962C8B-B14F-4D97-AF65-F5344CB8AC3E}">
        <p14:creationId xmlns:p14="http://schemas.microsoft.com/office/powerpoint/2010/main" val="10422958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impacts the ways team work…</a:t>
            </a:r>
            <a:endParaRPr lang="en-US" dirty="0"/>
          </a:p>
        </p:txBody>
      </p:sp>
      <p:sp>
        <p:nvSpPr>
          <p:cNvPr id="3" name="btfpLayoutConfig" hidden="1"/>
          <p:cNvSpPr txBox="1"/>
          <p:nvPr/>
        </p:nvSpPr>
        <p:spPr bwMode="gray">
          <a:xfrm>
            <a:off x="12700" y="12700"/>
            <a:ext cx="1624410" cy="88092"/>
          </a:xfrm>
          <a:prstGeom prst="rect">
            <a:avLst/>
          </a:prstGeom>
          <a:noFill/>
        </p:spPr>
        <p:txBody>
          <a:bodyPr vert="horz" wrap="none" lIns="36000" tIns="36000" rIns="36000" bIns="36000" rtlCol="0">
            <a:spAutoFit/>
          </a:bodyPr>
          <a:lstStyle/>
          <a:p>
            <a:pPr marL="0" indent="0">
              <a:buNone/>
            </a:pPr>
            <a:r>
              <a:rPr lang="en-US" sz="100" smtClean="0">
                <a:solidFill>
                  <a:srgbClr val="FFFFFF">
                    <a:alpha val="0"/>
                  </a:srgbClr>
                </a:solidFill>
              </a:rPr>
              <a:t>overall_1_131744142960674562 columns_1_131744142960674562 7_1_131744153668339875 8_0_131744208217399434 15_0_131744215745836827 12_0_131744215745857179 18_0_131744218281419536 21_0_131744218281449593 35_0_131746728026892538 32_0_131746728055038877 </a:t>
            </a:r>
            <a:endParaRPr lang="en-US" sz="100" dirty="0" err="1" smtClean="0">
              <a:solidFill>
                <a:srgbClr val="FFFFFF">
                  <a:alpha val="0"/>
                </a:srgbClr>
              </a:solidFill>
            </a:endParaRPr>
          </a:p>
        </p:txBody>
      </p:sp>
      <p:grpSp>
        <p:nvGrpSpPr>
          <p:cNvPr id="4" name="Group 3"/>
          <p:cNvGrpSpPr/>
          <p:nvPr/>
        </p:nvGrpSpPr>
        <p:grpSpPr>
          <a:xfrm>
            <a:off x="532745" y="1602084"/>
            <a:ext cx="11360660" cy="812237"/>
            <a:chOff x="507488" y="1398884"/>
            <a:chExt cx="11360660" cy="812237"/>
          </a:xfrm>
        </p:grpSpPr>
        <p:sp>
          <p:nvSpPr>
            <p:cNvPr id="8" name="btfpBulletedList944400"/>
            <p:cNvSpPr txBox="1"/>
            <p:nvPr>
              <p:custDataLst>
                <p:tags r:id="rId9"/>
              </p:custDataLst>
            </p:nvPr>
          </p:nvSpPr>
          <p:spPr bwMode="gray">
            <a:xfrm>
              <a:off x="1704975" y="1599374"/>
              <a:ext cx="10163173" cy="411257"/>
            </a:xfrm>
            <a:prstGeom prst="rect">
              <a:avLst/>
            </a:prstGeom>
            <a:noFill/>
          </p:spPr>
          <p:txBody>
            <a:bodyPr vert="horz" wrap="square" lIns="36000" tIns="36000" rIns="36000" bIns="36000" rtlCol="0" anchor="ctr">
              <a:spAutoFit/>
            </a:bodyPr>
            <a:lstStyle/>
            <a:p>
              <a:pPr marL="0" indent="0">
                <a:buNone/>
              </a:pPr>
              <a:r>
                <a:rPr lang="en-US" sz="2200" dirty="0" smtClean="0">
                  <a:solidFill>
                    <a:schemeClr val="accent2"/>
                  </a:solidFill>
                  <a:latin typeface="+mj-lt"/>
                </a:rPr>
                <a:t>Breaks down complex projects into smaller, more manageable pieces</a:t>
              </a:r>
            </a:p>
          </p:txBody>
        </p:sp>
        <p:grpSp>
          <p:nvGrpSpPr>
            <p:cNvPr id="15" name="btfpIcon582817"/>
            <p:cNvGrpSpPr/>
            <p:nvPr>
              <p:custDataLst>
                <p:tags r:id="rId10"/>
              </p:custDataLst>
            </p:nvPr>
          </p:nvGrpSpPr>
          <p:grpSpPr>
            <a:xfrm flipH="1">
              <a:off x="507488" y="1398884"/>
              <a:ext cx="812237" cy="812237"/>
              <a:chOff x="4873308" y="10020868"/>
              <a:chExt cx="1081088" cy="1081088"/>
            </a:xfrm>
          </p:grpSpPr>
          <p:sp>
            <p:nvSpPr>
              <p:cNvPr id="16" name="btfpIconCircle582817"/>
              <p:cNvSpPr>
                <a:spLocks noChangeArrowheads="1"/>
              </p:cNvSpPr>
              <p:nvPr/>
            </p:nvSpPr>
            <p:spPr>
              <a:xfrm>
                <a:off x="4873308" y="10020868"/>
                <a:ext cx="1081088" cy="1081088"/>
              </a:xfrm>
              <a:prstGeom prst="ellipse">
                <a:avLst/>
              </a:prstGeom>
              <a:solidFill>
                <a:srgbClr val="00B1E2"/>
              </a:solidFill>
              <a:ln>
                <a:noFill/>
              </a:ln>
              <a:effectLst/>
            </p:spPr>
            <p:txBody>
              <a:bodyPr vert="horz" wrap="square" lIns="91440" tIns="45720" rIns="91440" bIns="45720" anchor="t" anchorCtr="0" compatLnSpc="1">
                <a:prstTxWarp prst="textNoShape">
                  <a:avLst/>
                </a:prstTxWarp>
              </a:bodyPr>
              <a:lstStyle/>
              <a:p>
                <a:pPr algn="ctr"/>
                <a:endParaRPr lang="en-US">
                  <a:effectLst/>
                </a:endParaRPr>
              </a:p>
            </p:txBody>
          </p:sp>
          <p:pic>
            <p:nvPicPr>
              <p:cNvPr id="17" name="btfpIconLines582817"/>
              <p:cNvPicPr>
                <a:picLocks/>
              </p:cNvPicPr>
              <p:nvPr/>
            </p:nvPicPr>
            <p:blipFill>
              <a:blip r:embed="rId12"/>
              <a:stretch>
                <a:fillRect/>
              </a:stretch>
            </p:blipFill>
            <p:spPr>
              <a:xfrm>
                <a:off x="4873308" y="10020868"/>
                <a:ext cx="1081088" cy="1081088"/>
              </a:xfrm>
              <a:prstGeom prst="rect">
                <a:avLst/>
              </a:prstGeom>
            </p:spPr>
          </p:pic>
        </p:grpSp>
      </p:grpSp>
      <p:grpSp>
        <p:nvGrpSpPr>
          <p:cNvPr id="7" name="Group 6"/>
          <p:cNvGrpSpPr/>
          <p:nvPr/>
        </p:nvGrpSpPr>
        <p:grpSpPr>
          <a:xfrm>
            <a:off x="532745" y="4513941"/>
            <a:ext cx="11360660" cy="812237"/>
            <a:chOff x="507488" y="4241708"/>
            <a:chExt cx="11360660" cy="812237"/>
          </a:xfrm>
        </p:grpSpPr>
        <p:grpSp>
          <p:nvGrpSpPr>
            <p:cNvPr id="24" name="btfpIcon433362"/>
            <p:cNvGrpSpPr/>
            <p:nvPr>
              <p:custDataLst>
                <p:tags r:id="rId7"/>
              </p:custDataLst>
            </p:nvPr>
          </p:nvGrpSpPr>
          <p:grpSpPr>
            <a:xfrm>
              <a:off x="507488" y="4241708"/>
              <a:ext cx="812237" cy="812237"/>
              <a:chOff x="330200" y="3547290"/>
              <a:chExt cx="1081088" cy="1081088"/>
            </a:xfrm>
          </p:grpSpPr>
          <p:sp>
            <p:nvSpPr>
              <p:cNvPr id="25" name="btfpIconCircle433362"/>
              <p:cNvSpPr>
                <a:spLocks noChangeArrowheads="1"/>
              </p:cNvSpPr>
              <p:nvPr/>
            </p:nvSpPr>
            <p:spPr>
              <a:xfrm>
                <a:off x="330200" y="3547290"/>
                <a:ext cx="1081088" cy="1081088"/>
              </a:xfrm>
              <a:prstGeom prst="ellipse">
                <a:avLst/>
              </a:prstGeom>
              <a:solidFill>
                <a:srgbClr val="00B1E2"/>
              </a:solidFill>
              <a:ln>
                <a:noFill/>
              </a:ln>
              <a:effectLst/>
            </p:spPr>
            <p:txBody>
              <a:bodyPr vert="horz" wrap="square" lIns="91440" tIns="45720" rIns="91440" bIns="45720" anchor="t" anchorCtr="0" compatLnSpc="1">
                <a:prstTxWarp prst="textNoShape">
                  <a:avLst/>
                </a:prstTxWarp>
              </a:bodyPr>
              <a:lstStyle/>
              <a:p>
                <a:pPr algn="ctr"/>
                <a:endParaRPr lang="en-US" dirty="0">
                  <a:effectLst/>
                </a:endParaRPr>
              </a:p>
            </p:txBody>
          </p:sp>
          <p:pic>
            <p:nvPicPr>
              <p:cNvPr id="26" name="btfpIconLines433362"/>
              <p:cNvPicPr>
                <a:picLocks/>
              </p:cNvPicPr>
              <p:nvPr/>
            </p:nvPicPr>
            <p:blipFill>
              <a:blip r:embed="rId13"/>
              <a:stretch>
                <a:fillRect/>
              </a:stretch>
            </p:blipFill>
            <p:spPr>
              <a:xfrm>
                <a:off x="330200" y="3547290"/>
                <a:ext cx="1081088" cy="1081088"/>
              </a:xfrm>
              <a:prstGeom prst="rect">
                <a:avLst/>
              </a:prstGeom>
            </p:spPr>
          </p:pic>
        </p:grpSp>
        <p:sp>
          <p:nvSpPr>
            <p:cNvPr id="27" name="btfpBulletedList944400"/>
            <p:cNvSpPr txBox="1"/>
            <p:nvPr>
              <p:custDataLst>
                <p:tags r:id="rId8"/>
              </p:custDataLst>
            </p:nvPr>
          </p:nvSpPr>
          <p:spPr bwMode="gray">
            <a:xfrm>
              <a:off x="1704975" y="4442198"/>
              <a:ext cx="10163173" cy="411257"/>
            </a:xfrm>
            <a:prstGeom prst="rect">
              <a:avLst/>
            </a:prstGeom>
            <a:noFill/>
          </p:spPr>
          <p:txBody>
            <a:bodyPr vert="horz" wrap="square" lIns="36000" tIns="36000" rIns="36000" bIns="36000" rtlCol="0">
              <a:spAutoFit/>
            </a:bodyPr>
            <a:lstStyle/>
            <a:p>
              <a:pPr marL="0" indent="0">
                <a:buNone/>
              </a:pPr>
              <a:r>
                <a:rPr lang="en-US" sz="2200" dirty="0" smtClean="0">
                  <a:solidFill>
                    <a:schemeClr val="accent2"/>
                  </a:solidFill>
                  <a:latin typeface="+mj-lt"/>
                </a:rPr>
                <a:t>Empowers the team by minimizing documentation and prototyping as they go</a:t>
              </a:r>
            </a:p>
          </p:txBody>
        </p:sp>
      </p:grpSp>
      <p:grpSp>
        <p:nvGrpSpPr>
          <p:cNvPr id="5" name="Group 4"/>
          <p:cNvGrpSpPr/>
          <p:nvPr/>
        </p:nvGrpSpPr>
        <p:grpSpPr>
          <a:xfrm>
            <a:off x="532745" y="2480660"/>
            <a:ext cx="11360660" cy="812237"/>
            <a:chOff x="507488" y="2346492"/>
            <a:chExt cx="11360660" cy="812237"/>
          </a:xfrm>
        </p:grpSpPr>
        <p:sp>
          <p:nvSpPr>
            <p:cNvPr id="28" name="btfpBulletedList944400"/>
            <p:cNvSpPr txBox="1"/>
            <p:nvPr>
              <p:custDataLst>
                <p:tags r:id="rId5"/>
              </p:custDataLst>
            </p:nvPr>
          </p:nvSpPr>
          <p:spPr bwMode="gray">
            <a:xfrm>
              <a:off x="1704975" y="2546982"/>
              <a:ext cx="10163173" cy="411257"/>
            </a:xfrm>
            <a:prstGeom prst="rect">
              <a:avLst/>
            </a:prstGeom>
            <a:noFill/>
          </p:spPr>
          <p:txBody>
            <a:bodyPr vert="horz" wrap="square" lIns="36000" tIns="36000" rIns="36000" bIns="36000" rtlCol="0">
              <a:spAutoFit/>
            </a:bodyPr>
            <a:lstStyle/>
            <a:p>
              <a:pPr marL="0" indent="0">
                <a:buNone/>
              </a:pPr>
              <a:r>
                <a:rPr lang="en-US" sz="2200" dirty="0" smtClean="0">
                  <a:solidFill>
                    <a:schemeClr val="accent2"/>
                  </a:solidFill>
                  <a:latin typeface="+mj-lt"/>
                </a:rPr>
                <a:t>Drives increased value by focusing team on one effort, rather than multitasking</a:t>
              </a:r>
            </a:p>
          </p:txBody>
        </p:sp>
        <p:grpSp>
          <p:nvGrpSpPr>
            <p:cNvPr id="29" name="btfpIcon799524"/>
            <p:cNvGrpSpPr/>
            <p:nvPr>
              <p:custDataLst>
                <p:tags r:id="rId6"/>
              </p:custDataLst>
            </p:nvPr>
          </p:nvGrpSpPr>
          <p:grpSpPr>
            <a:xfrm>
              <a:off x="507488" y="2346492"/>
              <a:ext cx="812237" cy="812237"/>
              <a:chOff x="330200" y="3610791"/>
              <a:chExt cx="1081088" cy="1081088"/>
            </a:xfrm>
          </p:grpSpPr>
          <p:sp>
            <p:nvSpPr>
              <p:cNvPr id="30" name="btfpIconCircle799524"/>
              <p:cNvSpPr>
                <a:spLocks noChangeArrowheads="1"/>
              </p:cNvSpPr>
              <p:nvPr/>
            </p:nvSpPr>
            <p:spPr>
              <a:xfrm>
                <a:off x="330200" y="3610791"/>
                <a:ext cx="1081088" cy="1081088"/>
              </a:xfrm>
              <a:prstGeom prst="ellipse">
                <a:avLst/>
              </a:prstGeom>
              <a:solidFill>
                <a:srgbClr val="00B1E2"/>
              </a:solidFill>
              <a:ln>
                <a:noFill/>
              </a:ln>
              <a:effectLst/>
            </p:spPr>
            <p:txBody>
              <a:bodyPr vert="horz" wrap="square" lIns="91440" tIns="45720" rIns="91440" bIns="45720" anchor="t" anchorCtr="0" compatLnSpc="1">
                <a:prstTxWarp prst="textNoShape">
                  <a:avLst/>
                </a:prstTxWarp>
              </a:bodyPr>
              <a:lstStyle/>
              <a:p>
                <a:pPr algn="ctr"/>
                <a:endParaRPr lang="en-US">
                  <a:effectLst/>
                </a:endParaRPr>
              </a:p>
            </p:txBody>
          </p:sp>
          <p:pic>
            <p:nvPicPr>
              <p:cNvPr id="31" name="btfpIconLines799524"/>
              <p:cNvPicPr>
                <a:picLocks/>
              </p:cNvPicPr>
              <p:nvPr/>
            </p:nvPicPr>
            <p:blipFill>
              <a:blip r:embed="rId14"/>
              <a:stretch>
                <a:fillRect/>
              </a:stretch>
            </p:blipFill>
            <p:spPr>
              <a:xfrm>
                <a:off x="330200" y="3610791"/>
                <a:ext cx="1081088" cy="1081088"/>
              </a:xfrm>
              <a:prstGeom prst="rect">
                <a:avLst/>
              </a:prstGeom>
            </p:spPr>
          </p:pic>
        </p:grpSp>
      </p:grpSp>
      <p:grpSp>
        <p:nvGrpSpPr>
          <p:cNvPr id="6" name="Group 5"/>
          <p:cNvGrpSpPr/>
          <p:nvPr/>
        </p:nvGrpSpPr>
        <p:grpSpPr>
          <a:xfrm>
            <a:off x="532745" y="3359236"/>
            <a:ext cx="11360660" cy="1088366"/>
            <a:chOff x="507488" y="3325095"/>
            <a:chExt cx="11360660" cy="1088366"/>
          </a:xfrm>
        </p:grpSpPr>
        <p:sp>
          <p:nvSpPr>
            <p:cNvPr id="10" name="btfpBulletedList944400"/>
            <p:cNvSpPr txBox="1"/>
            <p:nvPr>
              <p:custDataLst>
                <p:tags r:id="rId3"/>
              </p:custDataLst>
            </p:nvPr>
          </p:nvSpPr>
          <p:spPr bwMode="gray">
            <a:xfrm>
              <a:off x="1704975" y="3325095"/>
              <a:ext cx="10163173" cy="1088366"/>
            </a:xfrm>
            <a:prstGeom prst="rect">
              <a:avLst/>
            </a:prstGeom>
            <a:noFill/>
          </p:spPr>
          <p:txBody>
            <a:bodyPr vert="horz" wrap="square" lIns="36000" tIns="36000" rIns="36000" bIns="36000" rtlCol="0">
              <a:spAutoFit/>
            </a:bodyPr>
            <a:lstStyle/>
            <a:p>
              <a:pPr marL="0" indent="0">
                <a:buNone/>
              </a:pPr>
              <a:r>
                <a:rPr lang="en-US" sz="2200" dirty="0" smtClean="0">
                  <a:solidFill>
                    <a:schemeClr val="accent2"/>
                  </a:solidFill>
                  <a:latin typeface="+mj-lt"/>
                </a:rPr>
                <a:t>Creates community by co-locating in local team rooms and video conferencing to stay connected, as well as transparency to project management boards for enhanced collaboration </a:t>
              </a:r>
            </a:p>
          </p:txBody>
        </p:sp>
        <p:grpSp>
          <p:nvGrpSpPr>
            <p:cNvPr id="32" name="btfpIcon897324"/>
            <p:cNvGrpSpPr/>
            <p:nvPr>
              <p:custDataLst>
                <p:tags r:id="rId4"/>
              </p:custDataLst>
            </p:nvPr>
          </p:nvGrpSpPr>
          <p:grpSpPr>
            <a:xfrm>
              <a:off x="507488" y="3463160"/>
              <a:ext cx="812237" cy="812237"/>
              <a:chOff x="2745678" y="3667391"/>
              <a:chExt cx="812237" cy="1081088"/>
            </a:xfrm>
          </p:grpSpPr>
          <p:sp>
            <p:nvSpPr>
              <p:cNvPr id="33" name="btfpIconCircle897324"/>
              <p:cNvSpPr>
                <a:spLocks noChangeArrowheads="1"/>
              </p:cNvSpPr>
              <p:nvPr/>
            </p:nvSpPr>
            <p:spPr>
              <a:xfrm>
                <a:off x="2745678" y="3667391"/>
                <a:ext cx="812237" cy="1081088"/>
              </a:xfrm>
              <a:prstGeom prst="ellipse">
                <a:avLst/>
              </a:prstGeom>
              <a:solidFill>
                <a:srgbClr val="00B1E2"/>
              </a:solidFill>
              <a:ln>
                <a:noFill/>
              </a:ln>
              <a:effectLst/>
            </p:spPr>
            <p:txBody>
              <a:bodyPr vert="horz" wrap="square" lIns="91440" tIns="45720" rIns="91440" bIns="45720" anchor="t" anchorCtr="0" compatLnSpc="1">
                <a:prstTxWarp prst="textNoShape">
                  <a:avLst/>
                </a:prstTxWarp>
              </a:bodyPr>
              <a:lstStyle/>
              <a:p>
                <a:pPr algn="ctr"/>
                <a:endParaRPr lang="en-US" dirty="0">
                  <a:effectLst/>
                </a:endParaRPr>
              </a:p>
            </p:txBody>
          </p:sp>
          <p:pic>
            <p:nvPicPr>
              <p:cNvPr id="34" name="btfpIconLines897324"/>
              <p:cNvPicPr>
                <a:picLocks/>
              </p:cNvPicPr>
              <p:nvPr/>
            </p:nvPicPr>
            <p:blipFill>
              <a:blip r:embed="rId15"/>
              <a:stretch>
                <a:fillRect/>
              </a:stretch>
            </p:blipFill>
            <p:spPr>
              <a:xfrm>
                <a:off x="2745678" y="3667391"/>
                <a:ext cx="812237" cy="1081088"/>
              </a:xfrm>
              <a:prstGeom prst="rect">
                <a:avLst/>
              </a:prstGeom>
            </p:spPr>
          </p:pic>
        </p:grpSp>
      </p:grpSp>
      <p:grpSp>
        <p:nvGrpSpPr>
          <p:cNvPr id="9" name="Group 8"/>
          <p:cNvGrpSpPr/>
          <p:nvPr/>
        </p:nvGrpSpPr>
        <p:grpSpPr>
          <a:xfrm>
            <a:off x="532745" y="5392517"/>
            <a:ext cx="11360660" cy="812237"/>
            <a:chOff x="507488" y="5189317"/>
            <a:chExt cx="11360660" cy="812237"/>
          </a:xfrm>
        </p:grpSpPr>
        <p:sp>
          <p:nvSpPr>
            <p:cNvPr id="11" name="btfpBulletedList944400"/>
            <p:cNvSpPr txBox="1"/>
            <p:nvPr>
              <p:custDataLst>
                <p:tags r:id="rId1"/>
              </p:custDataLst>
            </p:nvPr>
          </p:nvSpPr>
          <p:spPr bwMode="gray">
            <a:xfrm>
              <a:off x="1704975" y="5389807"/>
              <a:ext cx="10163173" cy="411257"/>
            </a:xfrm>
            <a:prstGeom prst="rect">
              <a:avLst/>
            </a:prstGeom>
            <a:noFill/>
          </p:spPr>
          <p:txBody>
            <a:bodyPr vert="horz" wrap="square" lIns="36000" tIns="36000" rIns="36000" bIns="36000" rtlCol="0">
              <a:spAutoFit/>
            </a:bodyPr>
            <a:lstStyle/>
            <a:p>
              <a:pPr marL="0" indent="0">
                <a:buNone/>
              </a:pPr>
              <a:r>
                <a:rPr lang="en-US" sz="2200" dirty="0" smtClean="0">
                  <a:solidFill>
                    <a:schemeClr val="accent2"/>
                  </a:solidFill>
                  <a:latin typeface="+mj-lt"/>
                </a:rPr>
                <a:t>Clears roadblocks by addressing immediately or escalating to executive sponsors</a:t>
              </a:r>
            </a:p>
          </p:txBody>
        </p:sp>
        <p:grpSp>
          <p:nvGrpSpPr>
            <p:cNvPr id="35" name="btfpIcon892579"/>
            <p:cNvGrpSpPr/>
            <p:nvPr>
              <p:custDataLst>
                <p:tags r:id="rId2"/>
              </p:custDataLst>
            </p:nvPr>
          </p:nvGrpSpPr>
          <p:grpSpPr>
            <a:xfrm>
              <a:off x="507488" y="5189317"/>
              <a:ext cx="812237" cy="812237"/>
              <a:chOff x="7371188" y="5318692"/>
              <a:chExt cx="737757" cy="1081088"/>
            </a:xfrm>
          </p:grpSpPr>
          <p:sp>
            <p:nvSpPr>
              <p:cNvPr id="36" name="btfpIconCircle892579"/>
              <p:cNvSpPr>
                <a:spLocks noChangeArrowheads="1"/>
              </p:cNvSpPr>
              <p:nvPr/>
            </p:nvSpPr>
            <p:spPr bwMode="auto">
              <a:xfrm>
                <a:off x="7371188" y="5318692"/>
                <a:ext cx="737757" cy="1081088"/>
              </a:xfrm>
              <a:prstGeom prst="ellipse">
                <a:avLst/>
              </a:prstGeom>
              <a:solidFill>
                <a:srgbClr val="00B1E2"/>
              </a:solidFill>
              <a:ln>
                <a:noFill/>
              </a:ln>
            </p:spPr>
            <p:txBody>
              <a:bodyPr vert="horz" wrap="square" lIns="86817" tIns="43408" rIns="86817" bIns="43408" numCol="1" anchor="t" anchorCtr="0" compatLnSpc="1">
                <a:prstTxWarp prst="textNoShape">
                  <a:avLst/>
                </a:prstTxWarp>
              </a:bodyPr>
              <a:lstStyle/>
              <a:p>
                <a:pPr algn="ctr"/>
                <a:endParaRPr lang="en-US" sz="1519" dirty="0"/>
              </a:p>
            </p:txBody>
          </p:sp>
          <p:pic>
            <p:nvPicPr>
              <p:cNvPr id="37" name="btfpIconLines892579"/>
              <p:cNvPicPr>
                <a:picLocks/>
              </p:cNvPicPr>
              <p:nvPr/>
            </p:nvPicPr>
            <p:blipFill>
              <a:blip r:embed="rId16"/>
              <a:stretch>
                <a:fillRect/>
              </a:stretch>
            </p:blipFill>
            <p:spPr>
              <a:xfrm>
                <a:off x="7371188" y="5318692"/>
                <a:ext cx="737757" cy="1081088"/>
              </a:xfrm>
              <a:prstGeom prst="rect">
                <a:avLst/>
              </a:prstGeom>
            </p:spPr>
          </p:pic>
        </p:grpSp>
      </p:grpSp>
    </p:spTree>
    <p:extLst>
      <p:ext uri="{BB962C8B-B14F-4D97-AF65-F5344CB8AC3E}">
        <p14:creationId xmlns:p14="http://schemas.microsoft.com/office/powerpoint/2010/main" val="165067220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2700" y="12700"/>
            <a:ext cx="576046" cy="88092"/>
          </a:xfrm>
          <a:prstGeom prst="rect">
            <a:avLst/>
          </a:prstGeom>
          <a:noFill/>
        </p:spPr>
        <p:txBody>
          <a:bodyPr vert="horz" wrap="none" lIns="36000" tIns="36000" rIns="36000" bIns="36000" rtlCol="0">
            <a:spAutoFit/>
          </a:bodyPr>
          <a:lstStyle/>
          <a:p>
            <a:pPr marL="0" indent="0">
              <a:buNone/>
            </a:pPr>
            <a:r>
              <a:rPr lang="en-US" sz="100" smtClean="0">
                <a:solidFill>
                  <a:srgbClr val="FFFFFF">
                    <a:alpha val="0"/>
                  </a:srgbClr>
                </a:solidFill>
              </a:rPr>
              <a:t>overall_1_131769112113121411 columns_3_131769112112965146 4_1_131769112109058506 </a:t>
            </a:r>
            <a:endParaRPr lang="en-US" sz="100" dirty="0" err="1" smtClean="0">
              <a:solidFill>
                <a:srgbClr val="FFFFFF">
                  <a:alpha val="0"/>
                </a:srgbClr>
              </a:solidFill>
            </a:endParaRPr>
          </a:p>
        </p:txBody>
      </p:sp>
      <p:sp>
        <p:nvSpPr>
          <p:cNvPr id="4" name="btfpNotesBox824780"/>
          <p:cNvSpPr txBox="1"/>
          <p:nvPr>
            <p:custDataLst>
              <p:tags r:id="rId1"/>
            </p:custDataLst>
          </p:nvPr>
        </p:nvSpPr>
        <p:spPr bwMode="gray">
          <a:xfrm>
            <a:off x="330199" y="5896689"/>
            <a:ext cx="11531600" cy="123111"/>
          </a:xfrm>
          <a:prstGeom prst="rect">
            <a:avLst/>
          </a:prstGeom>
          <a:noFill/>
        </p:spPr>
        <p:txBody>
          <a:bodyPr vert="horz" wrap="square" lIns="0" tIns="0" rIns="0" bIns="0" rtlCol="0" anchor="b">
            <a:spAutoFit/>
          </a:bodyPr>
          <a:lstStyle/>
          <a:p>
            <a:pPr marL="0" indent="0">
              <a:buNone/>
            </a:pPr>
            <a:r>
              <a:rPr lang="en-US" sz="800" dirty="0" smtClean="0">
                <a:solidFill>
                  <a:srgbClr val="000000"/>
                </a:solidFill>
              </a:rPr>
              <a:t>Source: Project Management Institute; Scrum Inc; Forrester; Bain</a:t>
            </a:r>
          </a:p>
        </p:txBody>
      </p:sp>
      <p:sp>
        <p:nvSpPr>
          <p:cNvPr id="2" name="Title 1"/>
          <p:cNvSpPr>
            <a:spLocks noGrp="1"/>
          </p:cNvSpPr>
          <p:nvPr>
            <p:ph type="title"/>
          </p:nvPr>
        </p:nvSpPr>
        <p:spPr/>
        <p:txBody>
          <a:bodyPr wrap="square"/>
          <a:lstStyle/>
          <a:p>
            <a:r>
              <a:rPr lang="en-US" dirty="0" smtClean="0"/>
              <a:t>Agile benefits</a:t>
            </a:r>
            <a:endParaRPr lang="en-US" dirty="0"/>
          </a:p>
        </p:txBody>
      </p:sp>
      <p:cxnSp>
        <p:nvCxnSpPr>
          <p:cNvPr id="5" name="Straight Connector 4"/>
          <p:cNvCxnSpPr/>
          <p:nvPr/>
        </p:nvCxnSpPr>
        <p:spPr>
          <a:xfrm>
            <a:off x="7561989" y="2740457"/>
            <a:ext cx="2239948" cy="0"/>
          </a:xfrm>
          <a:prstGeom prst="line">
            <a:avLst/>
          </a:prstGeom>
          <a:ln w="9525">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437547" y="1371600"/>
            <a:ext cx="0" cy="1244415"/>
          </a:xfrm>
          <a:prstGeom prst="line">
            <a:avLst/>
          </a:prstGeom>
          <a:ln w="9525">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17714" y="4740904"/>
            <a:ext cx="2239948" cy="611326"/>
          </a:xfrm>
          <a:prstGeom prst="rect">
            <a:avLst/>
          </a:prstGeom>
          <a:noFill/>
        </p:spPr>
        <p:txBody>
          <a:bodyPr wrap="square" lIns="28387" tIns="28387" rIns="28387" bIns="28387" rtlCol="0">
            <a:spAutoFit/>
          </a:bodyPr>
          <a:lstStyle/>
          <a:p>
            <a:pPr marL="0" indent="0" algn="ctr">
              <a:buNone/>
            </a:pPr>
            <a:r>
              <a:rPr lang="en-US" b="1" dirty="0" smtClean="0">
                <a:solidFill>
                  <a:schemeClr val="accent2"/>
                </a:solidFill>
                <a:latin typeface="+mj-lt"/>
              </a:rPr>
              <a:t>40%</a:t>
            </a:r>
            <a:r>
              <a:rPr lang="en-US" dirty="0" smtClean="0">
                <a:solidFill>
                  <a:schemeClr val="accent2"/>
                </a:solidFill>
                <a:latin typeface="+mj-lt"/>
              </a:rPr>
              <a:t> of organizations report </a:t>
            </a:r>
            <a:r>
              <a:rPr lang="en-US" b="1" dirty="0" smtClean="0">
                <a:solidFill>
                  <a:schemeClr val="accent2"/>
                </a:solidFill>
                <a:latin typeface="+mj-lt"/>
              </a:rPr>
              <a:t>lower</a:t>
            </a:r>
            <a:r>
              <a:rPr lang="en-US" dirty="0" smtClean="0">
                <a:solidFill>
                  <a:schemeClr val="accent2"/>
                </a:solidFill>
                <a:latin typeface="+mj-lt"/>
              </a:rPr>
              <a:t> </a:t>
            </a:r>
            <a:r>
              <a:rPr lang="en-US" b="1" dirty="0" smtClean="0">
                <a:solidFill>
                  <a:schemeClr val="accent2"/>
                </a:solidFill>
                <a:latin typeface="+mj-lt"/>
              </a:rPr>
              <a:t>costs</a:t>
            </a:r>
            <a:endParaRPr lang="en-US" b="1" dirty="0">
              <a:solidFill>
                <a:schemeClr val="accent2"/>
              </a:solidFill>
              <a:latin typeface="+mj-lt"/>
            </a:endParaRPr>
          </a:p>
        </p:txBody>
      </p:sp>
      <p:sp>
        <p:nvSpPr>
          <p:cNvPr id="8" name="TextBox 7"/>
          <p:cNvSpPr txBox="1"/>
          <p:nvPr/>
        </p:nvSpPr>
        <p:spPr>
          <a:xfrm>
            <a:off x="2617714" y="3161075"/>
            <a:ext cx="2239948" cy="888325"/>
          </a:xfrm>
          <a:prstGeom prst="rect">
            <a:avLst/>
          </a:prstGeom>
          <a:noFill/>
        </p:spPr>
        <p:txBody>
          <a:bodyPr wrap="square" lIns="28387" tIns="28387" rIns="28387" bIns="28387" rtlCol="0">
            <a:spAutoFit/>
          </a:bodyPr>
          <a:lstStyle/>
          <a:p>
            <a:pPr marL="0" indent="0" algn="ctr">
              <a:buNone/>
            </a:pPr>
            <a:r>
              <a:rPr lang="en-US" b="1" dirty="0" smtClean="0">
                <a:solidFill>
                  <a:schemeClr val="accent2"/>
                </a:solidFill>
                <a:latin typeface="+mj-lt"/>
              </a:rPr>
              <a:t>37%</a:t>
            </a:r>
            <a:r>
              <a:rPr lang="en-US" dirty="0" smtClean="0">
                <a:solidFill>
                  <a:schemeClr val="accent2"/>
                </a:solidFill>
                <a:latin typeface="+mj-lt"/>
              </a:rPr>
              <a:t> increase in </a:t>
            </a:r>
            <a:r>
              <a:rPr lang="en-US" b="1" dirty="0" smtClean="0">
                <a:solidFill>
                  <a:schemeClr val="accent2"/>
                </a:solidFill>
                <a:latin typeface="+mj-lt"/>
              </a:rPr>
              <a:t>revenue growth </a:t>
            </a:r>
            <a:r>
              <a:rPr lang="en-US" dirty="0" smtClean="0">
                <a:solidFill>
                  <a:schemeClr val="accent2"/>
                </a:solidFill>
                <a:latin typeface="+mj-lt"/>
              </a:rPr>
              <a:t>and </a:t>
            </a:r>
            <a:r>
              <a:rPr lang="en-US" b="1" dirty="0" smtClean="0">
                <a:solidFill>
                  <a:schemeClr val="accent2"/>
                </a:solidFill>
                <a:latin typeface="+mj-lt"/>
              </a:rPr>
              <a:t>30%</a:t>
            </a:r>
            <a:r>
              <a:rPr lang="en-US" dirty="0" smtClean="0">
                <a:solidFill>
                  <a:schemeClr val="accent2"/>
                </a:solidFill>
                <a:latin typeface="+mj-lt"/>
              </a:rPr>
              <a:t> higher </a:t>
            </a:r>
            <a:r>
              <a:rPr lang="en-US" b="1" dirty="0" smtClean="0">
                <a:solidFill>
                  <a:schemeClr val="accent2"/>
                </a:solidFill>
                <a:latin typeface="+mj-lt"/>
              </a:rPr>
              <a:t>profits</a:t>
            </a:r>
            <a:endParaRPr lang="en-US" b="1" dirty="0">
              <a:solidFill>
                <a:schemeClr val="accent2"/>
              </a:solidFill>
              <a:latin typeface="+mj-lt"/>
            </a:endParaRPr>
          </a:p>
        </p:txBody>
      </p:sp>
      <p:sp>
        <p:nvSpPr>
          <p:cNvPr id="9" name="TextBox 8"/>
          <p:cNvSpPr txBox="1"/>
          <p:nvPr/>
        </p:nvSpPr>
        <p:spPr>
          <a:xfrm>
            <a:off x="7561989" y="1609341"/>
            <a:ext cx="2239948" cy="888325"/>
          </a:xfrm>
          <a:prstGeom prst="rect">
            <a:avLst/>
          </a:prstGeom>
          <a:noFill/>
        </p:spPr>
        <p:txBody>
          <a:bodyPr wrap="square" lIns="28387" tIns="28387" rIns="28387" bIns="28387" rtlCol="0">
            <a:spAutoFit/>
          </a:bodyPr>
          <a:lstStyle/>
          <a:p>
            <a:pPr marL="0" indent="0" algn="ctr">
              <a:buNone/>
            </a:pPr>
            <a:r>
              <a:rPr lang="en-US" b="1" dirty="0" smtClean="0">
                <a:solidFill>
                  <a:schemeClr val="accent2"/>
                </a:solidFill>
                <a:latin typeface="+mj-lt"/>
              </a:rPr>
              <a:t>69%</a:t>
            </a:r>
            <a:r>
              <a:rPr lang="en-US" dirty="0" smtClean="0">
                <a:solidFill>
                  <a:schemeClr val="accent2"/>
                </a:solidFill>
                <a:latin typeface="+mj-lt"/>
              </a:rPr>
              <a:t> of organizations achieved faster </a:t>
            </a:r>
            <a:r>
              <a:rPr lang="en-US" b="1" dirty="0" smtClean="0">
                <a:solidFill>
                  <a:schemeClr val="accent2"/>
                </a:solidFill>
                <a:latin typeface="+mj-lt"/>
              </a:rPr>
              <a:t>delivery</a:t>
            </a:r>
            <a:endParaRPr lang="en-US" b="1" dirty="0">
              <a:solidFill>
                <a:schemeClr val="accent2"/>
              </a:solidFill>
              <a:latin typeface="+mj-lt"/>
            </a:endParaRPr>
          </a:p>
        </p:txBody>
      </p:sp>
      <p:sp>
        <p:nvSpPr>
          <p:cNvPr id="10" name="TextBox 9"/>
          <p:cNvSpPr txBox="1"/>
          <p:nvPr/>
        </p:nvSpPr>
        <p:spPr>
          <a:xfrm>
            <a:off x="2617714" y="1730202"/>
            <a:ext cx="2239948" cy="611326"/>
          </a:xfrm>
          <a:prstGeom prst="rect">
            <a:avLst/>
          </a:prstGeom>
          <a:noFill/>
        </p:spPr>
        <p:txBody>
          <a:bodyPr wrap="square" lIns="28387" tIns="28387" rIns="28387" bIns="28387" rtlCol="0">
            <a:spAutoFit/>
          </a:bodyPr>
          <a:lstStyle/>
          <a:p>
            <a:pPr marL="0" indent="0" algn="ctr">
              <a:buNone/>
            </a:pPr>
            <a:r>
              <a:rPr lang="en-US" b="1" dirty="0" smtClean="0">
                <a:solidFill>
                  <a:schemeClr val="accent2"/>
                </a:solidFill>
                <a:latin typeface="+mj-lt"/>
              </a:rPr>
              <a:t>37%</a:t>
            </a:r>
            <a:r>
              <a:rPr lang="en-US" dirty="0" smtClean="0">
                <a:solidFill>
                  <a:schemeClr val="accent2"/>
                </a:solidFill>
                <a:latin typeface="+mj-lt"/>
              </a:rPr>
              <a:t> reduction in </a:t>
            </a:r>
            <a:r>
              <a:rPr lang="en-US" b="1" dirty="0" smtClean="0">
                <a:solidFill>
                  <a:schemeClr val="accent2"/>
                </a:solidFill>
                <a:latin typeface="+mj-lt"/>
              </a:rPr>
              <a:t>time-to-market</a:t>
            </a:r>
            <a:endParaRPr lang="en-US" b="1" dirty="0">
              <a:solidFill>
                <a:schemeClr val="accent2"/>
              </a:solidFill>
              <a:latin typeface="+mj-lt"/>
            </a:endParaRPr>
          </a:p>
        </p:txBody>
      </p:sp>
      <p:sp>
        <p:nvSpPr>
          <p:cNvPr id="11" name="TextBox 10"/>
          <p:cNvSpPr txBox="1"/>
          <p:nvPr/>
        </p:nvSpPr>
        <p:spPr>
          <a:xfrm>
            <a:off x="7561989" y="3056731"/>
            <a:ext cx="2239948" cy="611326"/>
          </a:xfrm>
          <a:prstGeom prst="rect">
            <a:avLst/>
          </a:prstGeom>
          <a:noFill/>
        </p:spPr>
        <p:txBody>
          <a:bodyPr wrap="square" lIns="28387" tIns="28387" rIns="28387" bIns="28387" rtlCol="0">
            <a:spAutoFit/>
          </a:bodyPr>
          <a:lstStyle/>
          <a:p>
            <a:pPr marL="0" indent="0" algn="ctr">
              <a:buNone/>
            </a:pPr>
            <a:r>
              <a:rPr lang="en-US" b="1" dirty="0" smtClean="0">
                <a:solidFill>
                  <a:schemeClr val="accent2"/>
                </a:solidFill>
                <a:latin typeface="+mj-lt"/>
              </a:rPr>
              <a:t>20-40%</a:t>
            </a:r>
            <a:r>
              <a:rPr lang="en-US" dirty="0" smtClean="0">
                <a:solidFill>
                  <a:schemeClr val="accent2"/>
                </a:solidFill>
                <a:latin typeface="+mj-lt"/>
              </a:rPr>
              <a:t> higher </a:t>
            </a:r>
            <a:r>
              <a:rPr lang="en-US" b="1" dirty="0" smtClean="0">
                <a:solidFill>
                  <a:schemeClr val="accent2"/>
                </a:solidFill>
                <a:latin typeface="+mj-lt"/>
              </a:rPr>
              <a:t>employee NPS</a:t>
            </a:r>
            <a:endParaRPr lang="en-US" b="1" dirty="0">
              <a:solidFill>
                <a:schemeClr val="accent2"/>
              </a:solidFill>
              <a:latin typeface="+mj-lt"/>
            </a:endParaRPr>
          </a:p>
        </p:txBody>
      </p:sp>
      <p:sp>
        <p:nvSpPr>
          <p:cNvPr id="12" name="TextBox 11"/>
          <p:cNvSpPr txBox="1"/>
          <p:nvPr/>
        </p:nvSpPr>
        <p:spPr>
          <a:xfrm>
            <a:off x="5073158" y="1488482"/>
            <a:ext cx="2239948" cy="888325"/>
          </a:xfrm>
          <a:prstGeom prst="rect">
            <a:avLst/>
          </a:prstGeom>
          <a:noFill/>
        </p:spPr>
        <p:txBody>
          <a:bodyPr wrap="square" lIns="28387" tIns="28387" rIns="28387" bIns="28387" rtlCol="0">
            <a:spAutoFit/>
          </a:bodyPr>
          <a:lstStyle/>
          <a:p>
            <a:pPr marL="0" indent="0" algn="ctr">
              <a:buNone/>
            </a:pPr>
            <a:r>
              <a:rPr lang="en-US" b="1" smtClean="0">
                <a:solidFill>
                  <a:schemeClr val="accent2"/>
                </a:solidFill>
                <a:latin typeface="+mj-lt"/>
              </a:rPr>
              <a:t>6x</a:t>
            </a:r>
            <a:r>
              <a:rPr lang="en-US" smtClean="0">
                <a:solidFill>
                  <a:schemeClr val="accent2"/>
                </a:solidFill>
                <a:latin typeface="+mj-lt"/>
              </a:rPr>
              <a:t> </a:t>
            </a:r>
            <a:r>
              <a:rPr lang="en-US" b="1" smtClean="0">
                <a:solidFill>
                  <a:schemeClr val="accent2"/>
                </a:solidFill>
                <a:latin typeface="+mj-lt"/>
              </a:rPr>
              <a:t>success rate </a:t>
            </a:r>
            <a:r>
              <a:rPr lang="en-US" smtClean="0">
                <a:solidFill>
                  <a:schemeClr val="accent2"/>
                </a:solidFill>
                <a:latin typeface="+mj-lt"/>
              </a:rPr>
              <a:t>of conventional methods for large projects</a:t>
            </a:r>
            <a:endParaRPr lang="en-US" dirty="0">
              <a:solidFill>
                <a:schemeClr val="accent2"/>
              </a:solidFill>
              <a:latin typeface="+mj-lt"/>
            </a:endParaRPr>
          </a:p>
        </p:txBody>
      </p:sp>
      <p:sp>
        <p:nvSpPr>
          <p:cNvPr id="13" name="TextBox 12"/>
          <p:cNvSpPr txBox="1"/>
          <p:nvPr/>
        </p:nvSpPr>
        <p:spPr>
          <a:xfrm>
            <a:off x="7561989" y="4620044"/>
            <a:ext cx="2239948" cy="888325"/>
          </a:xfrm>
          <a:prstGeom prst="rect">
            <a:avLst/>
          </a:prstGeom>
          <a:noFill/>
        </p:spPr>
        <p:txBody>
          <a:bodyPr wrap="square" lIns="28387" tIns="28387" rIns="28387" bIns="28387" rtlCol="0">
            <a:spAutoFit/>
          </a:bodyPr>
          <a:lstStyle/>
          <a:p>
            <a:pPr marL="0" indent="0" algn="ctr">
              <a:buNone/>
            </a:pPr>
            <a:r>
              <a:rPr lang="en-US" b="1" smtClean="0">
                <a:solidFill>
                  <a:schemeClr val="accent2"/>
                </a:solidFill>
                <a:latin typeface="+mj-lt"/>
              </a:rPr>
              <a:t>72%</a:t>
            </a:r>
            <a:r>
              <a:rPr lang="en-US" smtClean="0">
                <a:solidFill>
                  <a:schemeClr val="accent2"/>
                </a:solidFill>
                <a:latin typeface="+mj-lt"/>
              </a:rPr>
              <a:t> of organizations better aligned </a:t>
            </a:r>
            <a:r>
              <a:rPr lang="en-US" b="1" smtClean="0">
                <a:solidFill>
                  <a:schemeClr val="accent2"/>
                </a:solidFill>
                <a:latin typeface="+mj-lt"/>
              </a:rPr>
              <a:t>business and IT</a:t>
            </a:r>
            <a:endParaRPr lang="en-US" b="1" dirty="0">
              <a:solidFill>
                <a:schemeClr val="accent2"/>
              </a:solidFill>
              <a:latin typeface="+mj-lt"/>
            </a:endParaRPr>
          </a:p>
        </p:txBody>
      </p:sp>
      <p:sp>
        <p:nvSpPr>
          <p:cNvPr id="14" name="TextBox 13"/>
          <p:cNvSpPr txBox="1"/>
          <p:nvPr/>
        </p:nvSpPr>
        <p:spPr>
          <a:xfrm>
            <a:off x="5073158" y="4740904"/>
            <a:ext cx="2239948" cy="611326"/>
          </a:xfrm>
          <a:prstGeom prst="rect">
            <a:avLst/>
          </a:prstGeom>
          <a:noFill/>
        </p:spPr>
        <p:txBody>
          <a:bodyPr wrap="square" lIns="28387" tIns="28387" rIns="28387" bIns="28387" rtlCol="0">
            <a:spAutoFit/>
          </a:bodyPr>
          <a:lstStyle/>
          <a:p>
            <a:pPr marL="0" indent="0" algn="ctr">
              <a:buNone/>
            </a:pPr>
            <a:r>
              <a:rPr lang="en-US" b="1" dirty="0" smtClean="0">
                <a:solidFill>
                  <a:schemeClr val="accent2"/>
                </a:solidFill>
                <a:latin typeface="+mj-lt"/>
              </a:rPr>
              <a:t>63%</a:t>
            </a:r>
            <a:r>
              <a:rPr lang="en-US" dirty="0" smtClean="0">
                <a:solidFill>
                  <a:schemeClr val="accent2"/>
                </a:solidFill>
                <a:latin typeface="+mj-lt"/>
              </a:rPr>
              <a:t> increase in </a:t>
            </a:r>
            <a:br>
              <a:rPr lang="en-US" dirty="0" smtClean="0">
                <a:solidFill>
                  <a:schemeClr val="accent2"/>
                </a:solidFill>
                <a:latin typeface="+mj-lt"/>
              </a:rPr>
            </a:br>
            <a:r>
              <a:rPr lang="en-US" dirty="0" smtClean="0">
                <a:solidFill>
                  <a:schemeClr val="accent2"/>
                </a:solidFill>
                <a:latin typeface="+mj-lt"/>
              </a:rPr>
              <a:t>product </a:t>
            </a:r>
            <a:r>
              <a:rPr lang="en-US" b="1" dirty="0" smtClean="0">
                <a:solidFill>
                  <a:schemeClr val="accent2"/>
                </a:solidFill>
                <a:latin typeface="+mj-lt"/>
              </a:rPr>
              <a:t>quality</a:t>
            </a:r>
            <a:endParaRPr lang="en-US" dirty="0">
              <a:solidFill>
                <a:schemeClr val="accent2"/>
              </a:solidFill>
              <a:latin typeface="+mj-lt"/>
            </a:endParaRPr>
          </a:p>
        </p:txBody>
      </p:sp>
      <p:cxnSp>
        <p:nvCxnSpPr>
          <p:cNvPr id="15" name="Straight Connector 14"/>
          <p:cNvCxnSpPr/>
          <p:nvPr/>
        </p:nvCxnSpPr>
        <p:spPr>
          <a:xfrm>
            <a:off x="7561989" y="4233756"/>
            <a:ext cx="2239948" cy="0"/>
          </a:xfrm>
          <a:prstGeom prst="line">
            <a:avLst/>
          </a:prstGeom>
          <a:ln w="9525">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84328" y="4233756"/>
            <a:ext cx="2239948" cy="0"/>
          </a:xfrm>
          <a:prstGeom prst="line">
            <a:avLst/>
          </a:prstGeom>
          <a:ln w="9525">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84328" y="2740457"/>
            <a:ext cx="2239948" cy="0"/>
          </a:xfrm>
          <a:prstGeom prst="line">
            <a:avLst/>
          </a:prstGeom>
          <a:ln w="9525">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948717" y="1371600"/>
            <a:ext cx="0" cy="1244415"/>
          </a:xfrm>
          <a:prstGeom prst="line">
            <a:avLst/>
          </a:prstGeom>
          <a:ln w="9525">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437547" y="4358198"/>
            <a:ext cx="0" cy="1244415"/>
          </a:xfrm>
          <a:prstGeom prst="line">
            <a:avLst/>
          </a:prstGeom>
          <a:ln w="9525">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48717" y="4358198"/>
            <a:ext cx="0" cy="1244415"/>
          </a:xfrm>
          <a:prstGeom prst="line">
            <a:avLst/>
          </a:prstGeom>
          <a:ln w="9525">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Group 27"/>
          <p:cNvGrpSpPr>
            <a:grpSpLocks noChangeAspect="1"/>
          </p:cNvGrpSpPr>
          <p:nvPr>
            <p:custDataLst>
              <p:tags r:id="rId2"/>
            </p:custDataLst>
          </p:nvPr>
        </p:nvGrpSpPr>
        <p:grpSpPr>
          <a:xfrm>
            <a:off x="5225593" y="2455238"/>
            <a:ext cx="1968464" cy="1863335"/>
            <a:chOff x="8196263" y="2578100"/>
            <a:chExt cx="450850" cy="450850"/>
          </a:xfrm>
        </p:grpSpPr>
        <p:sp>
          <p:nvSpPr>
            <p:cNvPr id="29" name="Freeform 5"/>
            <p:cNvSpPr>
              <a:spLocks/>
            </p:cNvSpPr>
            <p:nvPr/>
          </p:nvSpPr>
          <p:spPr bwMode="auto">
            <a:xfrm>
              <a:off x="8196263" y="2578100"/>
              <a:ext cx="450850" cy="450850"/>
            </a:xfrm>
            <a:custGeom>
              <a:avLst/>
              <a:gdLst>
                <a:gd name="T0" fmla="*/ 117 w 1878"/>
                <a:gd name="T1" fmla="*/ 0 h 1878"/>
                <a:gd name="T2" fmla="*/ 117 w 1878"/>
                <a:gd name="T3" fmla="*/ 1761 h 1878"/>
                <a:gd name="T4" fmla="*/ 1878 w 1878"/>
                <a:gd name="T5" fmla="*/ 1761 h 1878"/>
                <a:gd name="T6" fmla="*/ 1878 w 1878"/>
                <a:gd name="T7" fmla="*/ 1878 h 1878"/>
                <a:gd name="T8" fmla="*/ 0 w 1878"/>
                <a:gd name="T9" fmla="*/ 1878 h 1878"/>
                <a:gd name="T10" fmla="*/ 0 w 1878"/>
                <a:gd name="T11" fmla="*/ 0 h 1878"/>
                <a:gd name="T12" fmla="*/ 117 w 1878"/>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1878" h="1878">
                  <a:moveTo>
                    <a:pt x="117" y="0"/>
                  </a:moveTo>
                  <a:cubicBezTo>
                    <a:pt x="117" y="587"/>
                    <a:pt x="117" y="1173"/>
                    <a:pt x="117" y="1761"/>
                  </a:cubicBezTo>
                  <a:cubicBezTo>
                    <a:pt x="705" y="1761"/>
                    <a:pt x="1292" y="1761"/>
                    <a:pt x="1878" y="1761"/>
                  </a:cubicBezTo>
                  <a:cubicBezTo>
                    <a:pt x="1878" y="1800"/>
                    <a:pt x="1878" y="1839"/>
                    <a:pt x="1878" y="1878"/>
                  </a:cubicBezTo>
                  <a:cubicBezTo>
                    <a:pt x="1252" y="1878"/>
                    <a:pt x="626" y="1878"/>
                    <a:pt x="0" y="1878"/>
                  </a:cubicBezTo>
                  <a:cubicBezTo>
                    <a:pt x="0" y="1252"/>
                    <a:pt x="0" y="626"/>
                    <a:pt x="0" y="0"/>
                  </a:cubicBezTo>
                  <a:cubicBezTo>
                    <a:pt x="39" y="0"/>
                    <a:pt x="78" y="0"/>
                    <a:pt x="11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sp>
          <p:nvSpPr>
            <p:cNvPr id="30" name="Freeform 6"/>
            <p:cNvSpPr>
              <a:spLocks/>
            </p:cNvSpPr>
            <p:nvPr/>
          </p:nvSpPr>
          <p:spPr bwMode="auto">
            <a:xfrm>
              <a:off x="8272463" y="2606675"/>
              <a:ext cx="319088" cy="234950"/>
            </a:xfrm>
            <a:custGeom>
              <a:avLst/>
              <a:gdLst>
                <a:gd name="T0" fmla="*/ 83 w 1330"/>
                <a:gd name="T1" fmla="*/ 982 h 982"/>
                <a:gd name="T2" fmla="*/ 0 w 1330"/>
                <a:gd name="T3" fmla="*/ 896 h 982"/>
                <a:gd name="T4" fmla="*/ 39 w 1330"/>
                <a:gd name="T5" fmla="*/ 856 h 982"/>
                <a:gd name="T6" fmla="*/ 232 w 1330"/>
                <a:gd name="T7" fmla="*/ 663 h 982"/>
                <a:gd name="T8" fmla="*/ 403 w 1330"/>
                <a:gd name="T9" fmla="*/ 492 h 982"/>
                <a:gd name="T10" fmla="*/ 477 w 1330"/>
                <a:gd name="T11" fmla="*/ 418 h 982"/>
                <a:gd name="T12" fmla="*/ 508 w 1330"/>
                <a:gd name="T13" fmla="*/ 408 h 982"/>
                <a:gd name="T14" fmla="*/ 829 w 1330"/>
                <a:gd name="T15" fmla="*/ 489 h 982"/>
                <a:gd name="T16" fmla="*/ 939 w 1330"/>
                <a:gd name="T17" fmla="*/ 516 h 982"/>
                <a:gd name="T18" fmla="*/ 955 w 1330"/>
                <a:gd name="T19" fmla="*/ 511 h 982"/>
                <a:gd name="T20" fmla="*/ 1069 w 1330"/>
                <a:gd name="T21" fmla="*/ 323 h 982"/>
                <a:gd name="T22" fmla="*/ 1070 w 1330"/>
                <a:gd name="T23" fmla="*/ 317 h 982"/>
                <a:gd name="T24" fmla="*/ 922 w 1330"/>
                <a:gd name="T25" fmla="*/ 227 h 982"/>
                <a:gd name="T26" fmla="*/ 1330 w 1330"/>
                <a:gd name="T27" fmla="*/ 0 h 982"/>
                <a:gd name="T28" fmla="*/ 1322 w 1330"/>
                <a:gd name="T29" fmla="*/ 467 h 982"/>
                <a:gd name="T30" fmla="*/ 1172 w 1330"/>
                <a:gd name="T31" fmla="*/ 378 h 982"/>
                <a:gd name="T32" fmla="*/ 1006 w 1330"/>
                <a:gd name="T33" fmla="*/ 653 h 982"/>
                <a:gd name="T34" fmla="*/ 893 w 1330"/>
                <a:gd name="T35" fmla="*/ 625 h 982"/>
                <a:gd name="T36" fmla="*/ 540 w 1330"/>
                <a:gd name="T37" fmla="*/ 537 h 982"/>
                <a:gd name="T38" fmla="*/ 517 w 1330"/>
                <a:gd name="T39" fmla="*/ 543 h 982"/>
                <a:gd name="T40" fmla="*/ 379 w 1330"/>
                <a:gd name="T41" fmla="*/ 682 h 982"/>
                <a:gd name="T42" fmla="*/ 238 w 1330"/>
                <a:gd name="T43" fmla="*/ 822 h 982"/>
                <a:gd name="T44" fmla="*/ 99 w 1330"/>
                <a:gd name="T45" fmla="*/ 962 h 982"/>
                <a:gd name="T46" fmla="*/ 83 w 1330"/>
                <a:gd name="T47"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0" h="982">
                  <a:moveTo>
                    <a:pt x="83" y="982"/>
                  </a:moveTo>
                  <a:cubicBezTo>
                    <a:pt x="54" y="952"/>
                    <a:pt x="28" y="924"/>
                    <a:pt x="0" y="896"/>
                  </a:cubicBezTo>
                  <a:cubicBezTo>
                    <a:pt x="12" y="883"/>
                    <a:pt x="25" y="869"/>
                    <a:pt x="39" y="856"/>
                  </a:cubicBezTo>
                  <a:cubicBezTo>
                    <a:pt x="103" y="792"/>
                    <a:pt x="167" y="728"/>
                    <a:pt x="232" y="663"/>
                  </a:cubicBezTo>
                  <a:cubicBezTo>
                    <a:pt x="289" y="606"/>
                    <a:pt x="346" y="549"/>
                    <a:pt x="403" y="492"/>
                  </a:cubicBezTo>
                  <a:cubicBezTo>
                    <a:pt x="428" y="467"/>
                    <a:pt x="453" y="443"/>
                    <a:pt x="477" y="418"/>
                  </a:cubicBezTo>
                  <a:cubicBezTo>
                    <a:pt x="486" y="408"/>
                    <a:pt x="495" y="405"/>
                    <a:pt x="508" y="408"/>
                  </a:cubicBezTo>
                  <a:cubicBezTo>
                    <a:pt x="615" y="436"/>
                    <a:pt x="722" y="462"/>
                    <a:pt x="829" y="489"/>
                  </a:cubicBezTo>
                  <a:cubicBezTo>
                    <a:pt x="866" y="498"/>
                    <a:pt x="902" y="508"/>
                    <a:pt x="939" y="516"/>
                  </a:cubicBezTo>
                  <a:cubicBezTo>
                    <a:pt x="944" y="517"/>
                    <a:pt x="953" y="515"/>
                    <a:pt x="955" y="511"/>
                  </a:cubicBezTo>
                  <a:cubicBezTo>
                    <a:pt x="993" y="448"/>
                    <a:pt x="1031" y="385"/>
                    <a:pt x="1069" y="323"/>
                  </a:cubicBezTo>
                  <a:cubicBezTo>
                    <a:pt x="1069" y="321"/>
                    <a:pt x="1069" y="320"/>
                    <a:pt x="1070" y="317"/>
                  </a:cubicBezTo>
                  <a:cubicBezTo>
                    <a:pt x="1022" y="287"/>
                    <a:pt x="973" y="258"/>
                    <a:pt x="922" y="227"/>
                  </a:cubicBezTo>
                  <a:cubicBezTo>
                    <a:pt x="1058" y="151"/>
                    <a:pt x="1192" y="77"/>
                    <a:pt x="1330" y="0"/>
                  </a:cubicBezTo>
                  <a:cubicBezTo>
                    <a:pt x="1327" y="157"/>
                    <a:pt x="1325" y="310"/>
                    <a:pt x="1322" y="467"/>
                  </a:cubicBezTo>
                  <a:cubicBezTo>
                    <a:pt x="1271" y="437"/>
                    <a:pt x="1222" y="407"/>
                    <a:pt x="1172" y="378"/>
                  </a:cubicBezTo>
                  <a:cubicBezTo>
                    <a:pt x="1117" y="470"/>
                    <a:pt x="1062" y="561"/>
                    <a:pt x="1006" y="653"/>
                  </a:cubicBezTo>
                  <a:cubicBezTo>
                    <a:pt x="968" y="644"/>
                    <a:pt x="930" y="635"/>
                    <a:pt x="893" y="625"/>
                  </a:cubicBezTo>
                  <a:cubicBezTo>
                    <a:pt x="775" y="596"/>
                    <a:pt x="657" y="567"/>
                    <a:pt x="540" y="537"/>
                  </a:cubicBezTo>
                  <a:cubicBezTo>
                    <a:pt x="530" y="535"/>
                    <a:pt x="524" y="536"/>
                    <a:pt x="517" y="543"/>
                  </a:cubicBezTo>
                  <a:cubicBezTo>
                    <a:pt x="471" y="589"/>
                    <a:pt x="425" y="636"/>
                    <a:pt x="379" y="682"/>
                  </a:cubicBezTo>
                  <a:cubicBezTo>
                    <a:pt x="332" y="729"/>
                    <a:pt x="285" y="776"/>
                    <a:pt x="238" y="822"/>
                  </a:cubicBezTo>
                  <a:cubicBezTo>
                    <a:pt x="192" y="869"/>
                    <a:pt x="145" y="916"/>
                    <a:pt x="99" y="962"/>
                  </a:cubicBezTo>
                  <a:cubicBezTo>
                    <a:pt x="93" y="968"/>
                    <a:pt x="89" y="975"/>
                    <a:pt x="83" y="98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sp>
          <p:nvSpPr>
            <p:cNvPr id="31" name="Freeform 7"/>
            <p:cNvSpPr>
              <a:spLocks/>
            </p:cNvSpPr>
            <p:nvPr/>
          </p:nvSpPr>
          <p:spPr bwMode="auto">
            <a:xfrm>
              <a:off x="8534401" y="2735263"/>
              <a:ext cx="57150" cy="238125"/>
            </a:xfrm>
            <a:custGeom>
              <a:avLst/>
              <a:gdLst>
                <a:gd name="T0" fmla="*/ 0 w 235"/>
                <a:gd name="T1" fmla="*/ 986 h 989"/>
                <a:gd name="T2" fmla="*/ 0 w 235"/>
                <a:gd name="T3" fmla="*/ 968 h 989"/>
                <a:gd name="T4" fmla="*/ 0 w 235"/>
                <a:gd name="T5" fmla="*/ 209 h 989"/>
                <a:gd name="T6" fmla="*/ 9 w 235"/>
                <a:gd name="T7" fmla="*/ 179 h 989"/>
                <a:gd name="T8" fmla="*/ 110 w 235"/>
                <a:gd name="T9" fmla="*/ 9 h 989"/>
                <a:gd name="T10" fmla="*/ 116 w 235"/>
                <a:gd name="T11" fmla="*/ 0 h 989"/>
                <a:gd name="T12" fmla="*/ 145 w 235"/>
                <a:gd name="T13" fmla="*/ 18 h 989"/>
                <a:gd name="T14" fmla="*/ 225 w 235"/>
                <a:gd name="T15" fmla="*/ 66 h 989"/>
                <a:gd name="T16" fmla="*/ 233 w 235"/>
                <a:gd name="T17" fmla="*/ 80 h 989"/>
                <a:gd name="T18" fmla="*/ 233 w 235"/>
                <a:gd name="T19" fmla="*/ 89 h 989"/>
                <a:gd name="T20" fmla="*/ 233 w 235"/>
                <a:gd name="T21" fmla="*/ 965 h 989"/>
                <a:gd name="T22" fmla="*/ 211 w 235"/>
                <a:gd name="T23" fmla="*/ 986 h 989"/>
                <a:gd name="T24" fmla="*/ 19 w 235"/>
                <a:gd name="T25" fmla="*/ 986 h 989"/>
                <a:gd name="T26" fmla="*/ 0 w 235"/>
                <a:gd name="T27" fmla="*/ 986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989">
                  <a:moveTo>
                    <a:pt x="0" y="986"/>
                  </a:moveTo>
                  <a:cubicBezTo>
                    <a:pt x="0" y="979"/>
                    <a:pt x="0" y="974"/>
                    <a:pt x="0" y="968"/>
                  </a:cubicBezTo>
                  <a:cubicBezTo>
                    <a:pt x="0" y="715"/>
                    <a:pt x="0" y="462"/>
                    <a:pt x="0" y="209"/>
                  </a:cubicBezTo>
                  <a:cubicBezTo>
                    <a:pt x="0" y="199"/>
                    <a:pt x="3" y="188"/>
                    <a:pt x="9" y="179"/>
                  </a:cubicBezTo>
                  <a:cubicBezTo>
                    <a:pt x="42" y="122"/>
                    <a:pt x="76" y="65"/>
                    <a:pt x="110" y="9"/>
                  </a:cubicBezTo>
                  <a:cubicBezTo>
                    <a:pt x="111" y="6"/>
                    <a:pt x="113" y="4"/>
                    <a:pt x="116" y="0"/>
                  </a:cubicBezTo>
                  <a:cubicBezTo>
                    <a:pt x="126" y="6"/>
                    <a:pt x="136" y="12"/>
                    <a:pt x="145" y="18"/>
                  </a:cubicBezTo>
                  <a:cubicBezTo>
                    <a:pt x="172" y="34"/>
                    <a:pt x="199" y="49"/>
                    <a:pt x="225" y="66"/>
                  </a:cubicBezTo>
                  <a:cubicBezTo>
                    <a:pt x="229" y="69"/>
                    <a:pt x="231" y="75"/>
                    <a:pt x="233" y="80"/>
                  </a:cubicBezTo>
                  <a:cubicBezTo>
                    <a:pt x="234" y="82"/>
                    <a:pt x="233" y="86"/>
                    <a:pt x="233" y="89"/>
                  </a:cubicBezTo>
                  <a:cubicBezTo>
                    <a:pt x="233" y="381"/>
                    <a:pt x="233" y="673"/>
                    <a:pt x="233" y="965"/>
                  </a:cubicBezTo>
                  <a:cubicBezTo>
                    <a:pt x="233" y="989"/>
                    <a:pt x="235" y="986"/>
                    <a:pt x="211" y="986"/>
                  </a:cubicBezTo>
                  <a:cubicBezTo>
                    <a:pt x="147" y="986"/>
                    <a:pt x="83" y="986"/>
                    <a:pt x="19" y="986"/>
                  </a:cubicBezTo>
                  <a:cubicBezTo>
                    <a:pt x="13" y="986"/>
                    <a:pt x="7" y="986"/>
                    <a:pt x="0" y="986"/>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sp>
          <p:nvSpPr>
            <p:cNvPr id="32" name="Freeform 8"/>
            <p:cNvSpPr>
              <a:spLocks/>
            </p:cNvSpPr>
            <p:nvPr/>
          </p:nvSpPr>
          <p:spPr bwMode="auto">
            <a:xfrm>
              <a:off x="8366126" y="2765425"/>
              <a:ext cx="57150" cy="206375"/>
            </a:xfrm>
            <a:custGeom>
              <a:avLst/>
              <a:gdLst>
                <a:gd name="T0" fmla="*/ 234 w 238"/>
                <a:gd name="T1" fmla="*/ 861 h 861"/>
                <a:gd name="T2" fmla="*/ 0 w 238"/>
                <a:gd name="T3" fmla="*/ 861 h 861"/>
                <a:gd name="T4" fmla="*/ 0 w 238"/>
                <a:gd name="T5" fmla="*/ 844 h 861"/>
                <a:gd name="T6" fmla="*/ 0 w 238"/>
                <a:gd name="T7" fmla="*/ 187 h 861"/>
                <a:gd name="T8" fmla="*/ 12 w 238"/>
                <a:gd name="T9" fmla="*/ 160 h 861"/>
                <a:gd name="T10" fmla="*/ 155 w 238"/>
                <a:gd name="T11" fmla="*/ 17 h 861"/>
                <a:gd name="T12" fmla="*/ 191 w 238"/>
                <a:gd name="T13" fmla="*/ 6 h 861"/>
                <a:gd name="T14" fmla="*/ 231 w 238"/>
                <a:gd name="T15" fmla="*/ 19 h 861"/>
                <a:gd name="T16" fmla="*/ 234 w 238"/>
                <a:gd name="T17" fmla="*/ 62 h 861"/>
                <a:gd name="T18" fmla="*/ 234 w 238"/>
                <a:gd name="T19" fmla="*/ 842 h 861"/>
                <a:gd name="T20" fmla="*/ 234 w 238"/>
                <a:gd name="T21" fmla="*/ 86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861">
                  <a:moveTo>
                    <a:pt x="234" y="861"/>
                  </a:moveTo>
                  <a:cubicBezTo>
                    <a:pt x="155" y="861"/>
                    <a:pt x="78" y="861"/>
                    <a:pt x="0" y="861"/>
                  </a:cubicBezTo>
                  <a:cubicBezTo>
                    <a:pt x="0" y="855"/>
                    <a:pt x="0" y="849"/>
                    <a:pt x="0" y="844"/>
                  </a:cubicBezTo>
                  <a:cubicBezTo>
                    <a:pt x="0" y="625"/>
                    <a:pt x="0" y="406"/>
                    <a:pt x="0" y="187"/>
                  </a:cubicBezTo>
                  <a:cubicBezTo>
                    <a:pt x="0" y="176"/>
                    <a:pt x="4" y="168"/>
                    <a:pt x="12" y="160"/>
                  </a:cubicBezTo>
                  <a:cubicBezTo>
                    <a:pt x="60" y="112"/>
                    <a:pt x="107" y="65"/>
                    <a:pt x="155" y="17"/>
                  </a:cubicBezTo>
                  <a:cubicBezTo>
                    <a:pt x="165" y="6"/>
                    <a:pt x="175" y="0"/>
                    <a:pt x="191" y="6"/>
                  </a:cubicBezTo>
                  <a:cubicBezTo>
                    <a:pt x="204" y="11"/>
                    <a:pt x="224" y="10"/>
                    <a:pt x="231" y="19"/>
                  </a:cubicBezTo>
                  <a:cubicBezTo>
                    <a:pt x="238" y="29"/>
                    <a:pt x="234" y="47"/>
                    <a:pt x="234" y="62"/>
                  </a:cubicBezTo>
                  <a:cubicBezTo>
                    <a:pt x="234" y="322"/>
                    <a:pt x="234" y="582"/>
                    <a:pt x="234" y="842"/>
                  </a:cubicBezTo>
                  <a:cubicBezTo>
                    <a:pt x="234" y="848"/>
                    <a:pt x="234" y="854"/>
                    <a:pt x="234" y="86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sp>
          <p:nvSpPr>
            <p:cNvPr id="33" name="Freeform 9"/>
            <p:cNvSpPr>
              <a:spLocks/>
            </p:cNvSpPr>
            <p:nvPr/>
          </p:nvSpPr>
          <p:spPr bwMode="auto">
            <a:xfrm>
              <a:off x="8450263" y="2776538"/>
              <a:ext cx="55563" cy="195263"/>
            </a:xfrm>
            <a:custGeom>
              <a:avLst/>
              <a:gdLst>
                <a:gd name="T0" fmla="*/ 232 w 232"/>
                <a:gd name="T1" fmla="*/ 58 h 814"/>
                <a:gd name="T2" fmla="*/ 232 w 232"/>
                <a:gd name="T3" fmla="*/ 814 h 814"/>
                <a:gd name="T4" fmla="*/ 0 w 232"/>
                <a:gd name="T5" fmla="*/ 814 h 814"/>
                <a:gd name="T6" fmla="*/ 0 w 232"/>
                <a:gd name="T7" fmla="*/ 0 h 814"/>
                <a:gd name="T8" fmla="*/ 232 w 232"/>
                <a:gd name="T9" fmla="*/ 58 h 814"/>
              </a:gdLst>
              <a:ahLst/>
              <a:cxnLst>
                <a:cxn ang="0">
                  <a:pos x="T0" y="T1"/>
                </a:cxn>
                <a:cxn ang="0">
                  <a:pos x="T2" y="T3"/>
                </a:cxn>
                <a:cxn ang="0">
                  <a:pos x="T4" y="T5"/>
                </a:cxn>
                <a:cxn ang="0">
                  <a:pos x="T6" y="T7"/>
                </a:cxn>
                <a:cxn ang="0">
                  <a:pos x="T8" y="T9"/>
                </a:cxn>
              </a:cxnLst>
              <a:rect l="0" t="0" r="r" b="b"/>
              <a:pathLst>
                <a:path w="232" h="814">
                  <a:moveTo>
                    <a:pt x="232" y="58"/>
                  </a:moveTo>
                  <a:cubicBezTo>
                    <a:pt x="232" y="311"/>
                    <a:pt x="232" y="562"/>
                    <a:pt x="232" y="814"/>
                  </a:cubicBezTo>
                  <a:cubicBezTo>
                    <a:pt x="154" y="814"/>
                    <a:pt x="77" y="814"/>
                    <a:pt x="0" y="814"/>
                  </a:cubicBezTo>
                  <a:cubicBezTo>
                    <a:pt x="0" y="543"/>
                    <a:pt x="0" y="272"/>
                    <a:pt x="0" y="0"/>
                  </a:cubicBezTo>
                  <a:cubicBezTo>
                    <a:pt x="77" y="19"/>
                    <a:pt x="154" y="38"/>
                    <a:pt x="232" y="5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sp>
          <p:nvSpPr>
            <p:cNvPr id="34" name="Freeform 10"/>
            <p:cNvSpPr>
              <a:spLocks/>
            </p:cNvSpPr>
            <p:nvPr/>
          </p:nvSpPr>
          <p:spPr bwMode="auto">
            <a:xfrm>
              <a:off x="8281988" y="2835275"/>
              <a:ext cx="55563" cy="136525"/>
            </a:xfrm>
            <a:custGeom>
              <a:avLst/>
              <a:gdLst>
                <a:gd name="T0" fmla="*/ 4 w 230"/>
                <a:gd name="T1" fmla="*/ 155 h 571"/>
                <a:gd name="T2" fmla="*/ 37 w 230"/>
                <a:gd name="T3" fmla="*/ 195 h 571"/>
                <a:gd name="T4" fmla="*/ 230 w 230"/>
                <a:gd name="T5" fmla="*/ 0 h 571"/>
                <a:gd name="T6" fmla="*/ 230 w 230"/>
                <a:gd name="T7" fmla="*/ 571 h 571"/>
                <a:gd name="T8" fmla="*/ 0 w 230"/>
                <a:gd name="T9" fmla="*/ 571 h 571"/>
                <a:gd name="T10" fmla="*/ 0 w 230"/>
                <a:gd name="T11" fmla="*/ 158 h 571"/>
                <a:gd name="T12" fmla="*/ 4 w 230"/>
                <a:gd name="T13" fmla="*/ 155 h 571"/>
              </a:gdLst>
              <a:ahLst/>
              <a:cxnLst>
                <a:cxn ang="0">
                  <a:pos x="T0" y="T1"/>
                </a:cxn>
                <a:cxn ang="0">
                  <a:pos x="T2" y="T3"/>
                </a:cxn>
                <a:cxn ang="0">
                  <a:pos x="T4" y="T5"/>
                </a:cxn>
                <a:cxn ang="0">
                  <a:pos x="T6" y="T7"/>
                </a:cxn>
                <a:cxn ang="0">
                  <a:pos x="T8" y="T9"/>
                </a:cxn>
                <a:cxn ang="0">
                  <a:pos x="T10" y="T11"/>
                </a:cxn>
                <a:cxn ang="0">
                  <a:pos x="T12" y="T13"/>
                </a:cxn>
              </a:cxnLst>
              <a:rect l="0" t="0" r="r" b="b"/>
              <a:pathLst>
                <a:path w="230" h="571">
                  <a:moveTo>
                    <a:pt x="4" y="155"/>
                  </a:moveTo>
                  <a:cubicBezTo>
                    <a:pt x="15" y="168"/>
                    <a:pt x="25" y="181"/>
                    <a:pt x="37" y="195"/>
                  </a:cubicBezTo>
                  <a:cubicBezTo>
                    <a:pt x="102" y="129"/>
                    <a:pt x="164" y="66"/>
                    <a:pt x="230" y="0"/>
                  </a:cubicBezTo>
                  <a:cubicBezTo>
                    <a:pt x="230" y="193"/>
                    <a:pt x="230" y="382"/>
                    <a:pt x="230" y="571"/>
                  </a:cubicBezTo>
                  <a:cubicBezTo>
                    <a:pt x="153" y="571"/>
                    <a:pt x="77" y="571"/>
                    <a:pt x="0" y="571"/>
                  </a:cubicBezTo>
                  <a:cubicBezTo>
                    <a:pt x="0" y="433"/>
                    <a:pt x="0" y="296"/>
                    <a:pt x="0" y="158"/>
                  </a:cubicBezTo>
                  <a:cubicBezTo>
                    <a:pt x="1" y="157"/>
                    <a:pt x="2" y="156"/>
                    <a:pt x="4" y="15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grpSp>
    </p:spTree>
    <p:extLst>
      <p:ext uri="{BB962C8B-B14F-4D97-AF65-F5344CB8AC3E}">
        <p14:creationId xmlns:p14="http://schemas.microsoft.com/office/powerpoint/2010/main" val="321182109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gray">
          <a:xfrm>
            <a:off x="10081549" y="5854642"/>
            <a:ext cx="1780251" cy="6250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3" name="btfpLayoutConfig" hidden="1"/>
          <p:cNvSpPr txBox="1"/>
          <p:nvPr/>
        </p:nvSpPr>
        <p:spPr bwMode="gray">
          <a:xfrm>
            <a:off x="12700" y="12700"/>
            <a:ext cx="877411" cy="88092"/>
          </a:xfrm>
          <a:prstGeom prst="rect">
            <a:avLst/>
          </a:prstGeom>
          <a:noFill/>
        </p:spPr>
        <p:txBody>
          <a:bodyPr vert="horz" wrap="none" lIns="36000" tIns="36000" rIns="36000" bIns="36000" rtlCol="0">
            <a:spAutoFit/>
          </a:bodyPr>
          <a:lstStyle/>
          <a:p>
            <a:pPr marL="0" indent="0">
              <a:buNone/>
            </a:pPr>
            <a:r>
              <a:rPr lang="en-US" sz="100" smtClean="0">
                <a:solidFill>
                  <a:srgbClr val="FFFFFF">
                    <a:alpha val="0"/>
                  </a:srgbClr>
                </a:solidFill>
              </a:rPr>
              <a:t>overall_0_131763991391467349 columns_3_131767945755673224 7_1_131763991275542141 17_1_131767946370622908 18_1_131767946461990794 </a:t>
            </a:r>
            <a:endParaRPr lang="en-US" sz="100" dirty="0" err="1" smtClean="0">
              <a:solidFill>
                <a:srgbClr val="FFFFFF">
                  <a:alpha val="0"/>
                </a:srgbClr>
              </a:solidFill>
            </a:endParaRPr>
          </a:p>
        </p:txBody>
      </p:sp>
      <p:sp>
        <p:nvSpPr>
          <p:cNvPr id="4" name="Title 3"/>
          <p:cNvSpPr>
            <a:spLocks noGrp="1"/>
          </p:cNvSpPr>
          <p:nvPr>
            <p:ph type="title"/>
          </p:nvPr>
        </p:nvSpPr>
        <p:spPr/>
        <p:txBody>
          <a:bodyPr/>
          <a:lstStyle/>
          <a:p>
            <a:r>
              <a:rPr lang="en-US" dirty="0" smtClean="0"/>
              <a:t>Tips for Agile Leaders: 6 Principles to Follow</a:t>
            </a:r>
            <a:endParaRPr lang="en-US" dirty="0"/>
          </a:p>
        </p:txBody>
      </p:sp>
      <p:grpSp>
        <p:nvGrpSpPr>
          <p:cNvPr id="6" name="Group 5"/>
          <p:cNvGrpSpPr/>
          <p:nvPr/>
        </p:nvGrpSpPr>
        <p:grpSpPr>
          <a:xfrm>
            <a:off x="798995" y="1270798"/>
            <a:ext cx="10606942" cy="5370634"/>
            <a:chOff x="798995" y="1270798"/>
            <a:chExt cx="10919186" cy="5613744"/>
          </a:xfrm>
        </p:grpSpPr>
        <p:pic>
          <p:nvPicPr>
            <p:cNvPr id="7" name="Picture 6"/>
            <p:cNvPicPr>
              <a:picLocks noChangeAspect="1"/>
            </p:cNvPicPr>
            <p:nvPr/>
          </p:nvPicPr>
          <p:blipFill>
            <a:blip r:embed="rId3"/>
            <a:stretch>
              <a:fillRect/>
            </a:stretch>
          </p:blipFill>
          <p:spPr>
            <a:xfrm>
              <a:off x="3070179" y="1356250"/>
              <a:ext cx="6051643" cy="5528292"/>
            </a:xfrm>
            <a:prstGeom prst="rect">
              <a:avLst/>
            </a:prstGeom>
          </p:spPr>
        </p:pic>
        <p:sp>
          <p:nvSpPr>
            <p:cNvPr id="8" name="Rectangle 7"/>
            <p:cNvSpPr/>
            <p:nvPr/>
          </p:nvSpPr>
          <p:spPr>
            <a:xfrm>
              <a:off x="812777" y="4614538"/>
              <a:ext cx="2136611" cy="1254664"/>
            </a:xfrm>
            <a:prstGeom prst="rect">
              <a:avLst/>
            </a:prstGeom>
          </p:spPr>
          <p:txBody>
            <a:bodyPr>
              <a:spAutoFit/>
            </a:bodyPr>
            <a:lstStyle/>
            <a:p>
              <a:pPr>
                <a:spcBef>
                  <a:spcPts val="900"/>
                </a:spcBef>
              </a:pPr>
              <a:r>
                <a:rPr lang="en-US" b="1" dirty="0">
                  <a:solidFill>
                    <a:schemeClr val="accent2"/>
                  </a:solidFill>
                  <a:latin typeface="+mj-lt"/>
                </a:rPr>
                <a:t>Articulate a clear vision </a:t>
              </a:r>
              <a:r>
                <a:rPr lang="en-US" dirty="0">
                  <a:solidFill>
                    <a:schemeClr val="accent2"/>
                  </a:solidFill>
                  <a:latin typeface="+mj-lt"/>
                </a:rPr>
                <a:t>for the Product Owner and Agile Team </a:t>
              </a:r>
            </a:p>
          </p:txBody>
        </p:sp>
        <p:sp>
          <p:nvSpPr>
            <p:cNvPr id="9" name="Rectangle 8"/>
            <p:cNvSpPr/>
            <p:nvPr/>
          </p:nvSpPr>
          <p:spPr bwMode="gray">
            <a:xfrm>
              <a:off x="3290631" y="4822920"/>
              <a:ext cx="1142157" cy="67476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10" name="Rectangle 9"/>
            <p:cNvSpPr/>
            <p:nvPr/>
          </p:nvSpPr>
          <p:spPr bwMode="gray">
            <a:xfrm>
              <a:off x="3082211" y="4854707"/>
              <a:ext cx="1518635" cy="6394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2000" b="1" dirty="0" smtClean="0">
                  <a:solidFill>
                    <a:schemeClr val="bg1"/>
                  </a:solidFill>
                  <a:latin typeface="+mj-lt"/>
                </a:rPr>
                <a:t>Set a clear vision</a:t>
              </a:r>
            </a:p>
          </p:txBody>
        </p:sp>
        <p:sp>
          <p:nvSpPr>
            <p:cNvPr id="11" name="Rectangle 10"/>
            <p:cNvSpPr/>
            <p:nvPr/>
          </p:nvSpPr>
          <p:spPr bwMode="gray">
            <a:xfrm>
              <a:off x="3335713" y="3202985"/>
              <a:ext cx="1085043" cy="67476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12" name="Rectangle 11"/>
            <p:cNvSpPr/>
            <p:nvPr/>
          </p:nvSpPr>
          <p:spPr bwMode="gray">
            <a:xfrm>
              <a:off x="3488114" y="3355385"/>
              <a:ext cx="1019402" cy="21799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13" name="Rectangle 12"/>
            <p:cNvSpPr/>
            <p:nvPr/>
          </p:nvSpPr>
          <p:spPr bwMode="gray">
            <a:xfrm>
              <a:off x="4600845" y="1959424"/>
              <a:ext cx="1041965" cy="603306"/>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14" name="Rectangle 13"/>
            <p:cNvSpPr/>
            <p:nvPr/>
          </p:nvSpPr>
          <p:spPr bwMode="gray">
            <a:xfrm>
              <a:off x="6233129" y="1959424"/>
              <a:ext cx="1382860" cy="603306"/>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15" name="Rectangle 14"/>
            <p:cNvSpPr/>
            <p:nvPr/>
          </p:nvSpPr>
          <p:spPr bwMode="gray">
            <a:xfrm>
              <a:off x="6471881" y="1959424"/>
              <a:ext cx="1382860" cy="603306"/>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16" name="Rectangle 15"/>
            <p:cNvSpPr/>
            <p:nvPr/>
          </p:nvSpPr>
          <p:spPr bwMode="gray">
            <a:xfrm>
              <a:off x="7692681" y="3279782"/>
              <a:ext cx="1142859" cy="30959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17" name="Rectangle 16"/>
            <p:cNvSpPr/>
            <p:nvPr/>
          </p:nvSpPr>
          <p:spPr bwMode="gray">
            <a:xfrm>
              <a:off x="7809766" y="4822920"/>
              <a:ext cx="1142859" cy="35150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20" name="Rectangle 19"/>
            <p:cNvSpPr/>
            <p:nvPr/>
          </p:nvSpPr>
          <p:spPr bwMode="gray">
            <a:xfrm>
              <a:off x="7724453" y="5059544"/>
              <a:ext cx="944512" cy="35150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21" name="Rectangle 20"/>
            <p:cNvSpPr/>
            <p:nvPr/>
          </p:nvSpPr>
          <p:spPr bwMode="gray">
            <a:xfrm>
              <a:off x="3184172" y="3152679"/>
              <a:ext cx="1380577" cy="6394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900"/>
                </a:spcBef>
                <a:buFontTx/>
                <a:buNone/>
              </a:pPr>
              <a:r>
                <a:rPr lang="en-US" sz="2000" b="1" dirty="0">
                  <a:solidFill>
                    <a:schemeClr val="bg1"/>
                  </a:solidFill>
                  <a:latin typeface="+mj-lt"/>
                </a:rPr>
                <a:t>Respect </a:t>
              </a:r>
              <a:r>
                <a:rPr lang="en-US" sz="2000" b="1" dirty="0" smtClean="0">
                  <a:solidFill>
                    <a:schemeClr val="bg1"/>
                  </a:solidFill>
                  <a:latin typeface="+mj-lt"/>
                </a:rPr>
                <a:t>the process</a:t>
              </a:r>
              <a:endParaRPr lang="en-US" sz="2000" b="1" dirty="0">
                <a:solidFill>
                  <a:schemeClr val="bg1"/>
                </a:solidFill>
                <a:latin typeface="+mj-lt"/>
              </a:endParaRPr>
            </a:p>
          </p:txBody>
        </p:sp>
        <p:sp>
          <p:nvSpPr>
            <p:cNvPr id="22" name="Rectangle 21"/>
            <p:cNvSpPr/>
            <p:nvPr/>
          </p:nvSpPr>
          <p:spPr>
            <a:xfrm>
              <a:off x="798995" y="2834399"/>
              <a:ext cx="2585299" cy="1254664"/>
            </a:xfrm>
            <a:prstGeom prst="rect">
              <a:avLst/>
            </a:prstGeom>
          </p:spPr>
          <p:txBody>
            <a:bodyPr>
              <a:spAutoFit/>
            </a:bodyPr>
            <a:lstStyle/>
            <a:p>
              <a:pPr lvl="0">
                <a:spcBef>
                  <a:spcPts val="900"/>
                </a:spcBef>
                <a:defRPr/>
              </a:pPr>
              <a:r>
                <a:rPr lang="en-US" b="1" dirty="0">
                  <a:solidFill>
                    <a:schemeClr val="accent2"/>
                  </a:solidFill>
                  <a:latin typeface="+mj-lt"/>
                </a:rPr>
                <a:t>Respect the process </a:t>
              </a:r>
              <a:r>
                <a:rPr lang="en-US" dirty="0">
                  <a:solidFill>
                    <a:schemeClr val="accent2"/>
                  </a:solidFill>
                  <a:latin typeface="+mj-lt"/>
                </a:rPr>
                <a:t>and ways of working </a:t>
              </a:r>
              <a:r>
                <a:rPr lang="en-US" dirty="0" smtClean="0">
                  <a:solidFill>
                    <a:schemeClr val="accent2"/>
                  </a:solidFill>
                  <a:latin typeface="+mj-lt"/>
                </a:rPr>
                <a:t>different to </a:t>
              </a:r>
              <a:r>
                <a:rPr lang="en-US" dirty="0">
                  <a:solidFill>
                    <a:schemeClr val="accent2"/>
                  </a:solidFill>
                  <a:latin typeface="+mj-lt"/>
                </a:rPr>
                <a:t>typical ‘waterfall’ project</a:t>
              </a:r>
            </a:p>
          </p:txBody>
        </p:sp>
        <p:sp>
          <p:nvSpPr>
            <p:cNvPr id="23" name="Rectangle 22"/>
            <p:cNvSpPr/>
            <p:nvPr/>
          </p:nvSpPr>
          <p:spPr bwMode="gray">
            <a:xfrm>
              <a:off x="6173531" y="1704369"/>
              <a:ext cx="1681211" cy="6177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900"/>
                </a:spcBef>
                <a:buFontTx/>
                <a:buNone/>
              </a:pPr>
              <a:r>
                <a:rPr lang="en-US" sz="2000" b="1" dirty="0" smtClean="0">
                  <a:solidFill>
                    <a:schemeClr val="bg1"/>
                  </a:solidFill>
                  <a:latin typeface="+mj-lt"/>
                </a:rPr>
                <a:t>Support access to the customer</a:t>
              </a:r>
            </a:p>
          </p:txBody>
        </p:sp>
        <p:sp>
          <p:nvSpPr>
            <p:cNvPr id="24" name="Rectangle 23"/>
            <p:cNvSpPr/>
            <p:nvPr/>
          </p:nvSpPr>
          <p:spPr>
            <a:xfrm>
              <a:off x="798995" y="1270798"/>
              <a:ext cx="3178383" cy="675588"/>
            </a:xfrm>
            <a:prstGeom prst="rect">
              <a:avLst/>
            </a:prstGeom>
          </p:spPr>
          <p:txBody>
            <a:bodyPr wrap="square">
              <a:spAutoFit/>
            </a:bodyPr>
            <a:lstStyle/>
            <a:p>
              <a:pPr>
                <a:spcBef>
                  <a:spcPts val="900"/>
                </a:spcBef>
              </a:pPr>
              <a:r>
                <a:rPr lang="en-US" b="1" dirty="0">
                  <a:solidFill>
                    <a:schemeClr val="accent2"/>
                  </a:solidFill>
                  <a:latin typeface="+mj-lt"/>
                </a:rPr>
                <a:t>Expect change – </a:t>
              </a:r>
              <a:br>
                <a:rPr lang="en-US" b="1" dirty="0">
                  <a:solidFill>
                    <a:schemeClr val="accent2"/>
                  </a:solidFill>
                  <a:latin typeface="+mj-lt"/>
                </a:rPr>
              </a:br>
              <a:r>
                <a:rPr lang="en-US" b="1" dirty="0">
                  <a:solidFill>
                    <a:schemeClr val="accent2"/>
                  </a:solidFill>
                  <a:latin typeface="+mj-lt"/>
                </a:rPr>
                <a:t>view as opportunity </a:t>
              </a:r>
            </a:p>
          </p:txBody>
        </p:sp>
        <p:cxnSp>
          <p:nvCxnSpPr>
            <p:cNvPr id="25" name="Straight Connector 24"/>
            <p:cNvCxnSpPr/>
            <p:nvPr/>
          </p:nvCxnSpPr>
          <p:spPr bwMode="gray">
            <a:xfrm flipH="1">
              <a:off x="798995" y="2322094"/>
              <a:ext cx="3178383" cy="0"/>
            </a:xfrm>
            <a:prstGeom prst="line">
              <a:avLst/>
            </a:prstGeom>
            <a:ln w="28575" cap="flat">
              <a:solidFill>
                <a:schemeClr val="bg1">
                  <a:lumMod val="50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flipH="1" flipV="1">
              <a:off x="798996" y="4387515"/>
              <a:ext cx="2271183" cy="16043"/>
            </a:xfrm>
            <a:prstGeom prst="line">
              <a:avLst/>
            </a:prstGeom>
            <a:ln w="28575" cap="flat">
              <a:solidFill>
                <a:schemeClr val="bg1">
                  <a:lumMod val="50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132882" y="4610525"/>
              <a:ext cx="2585299" cy="1954380"/>
            </a:xfrm>
            <a:prstGeom prst="rect">
              <a:avLst/>
            </a:prstGeom>
          </p:spPr>
          <p:txBody>
            <a:bodyPr>
              <a:spAutoFit/>
            </a:bodyPr>
            <a:lstStyle/>
            <a:p>
              <a:pPr>
                <a:spcBef>
                  <a:spcPts val="900"/>
                </a:spcBef>
              </a:pPr>
              <a:r>
                <a:rPr lang="en-US" b="1" dirty="0">
                  <a:solidFill>
                    <a:schemeClr val="accent2"/>
                  </a:solidFill>
                  <a:latin typeface="+mj-lt"/>
                </a:rPr>
                <a:t>Empower the Product Owner </a:t>
              </a:r>
              <a:r>
                <a:rPr lang="en-US" dirty="0">
                  <a:solidFill>
                    <a:schemeClr val="accent2"/>
                  </a:solidFill>
                  <a:latin typeface="+mj-lt"/>
                </a:rPr>
                <a:t>to decide WHAT gets done</a:t>
              </a:r>
            </a:p>
            <a:p>
              <a:pPr>
                <a:spcBef>
                  <a:spcPts val="900"/>
                </a:spcBef>
              </a:pPr>
              <a:r>
                <a:rPr lang="en-US" b="1" dirty="0">
                  <a:solidFill>
                    <a:schemeClr val="accent2"/>
                  </a:solidFill>
                  <a:latin typeface="+mj-lt"/>
                </a:rPr>
                <a:t>Empower the team </a:t>
              </a:r>
              <a:r>
                <a:rPr lang="en-US" dirty="0">
                  <a:solidFill>
                    <a:schemeClr val="accent2"/>
                  </a:solidFill>
                  <a:latin typeface="+mj-lt"/>
                </a:rPr>
                <a:t>to decide HOW something gets done</a:t>
              </a:r>
            </a:p>
          </p:txBody>
        </p:sp>
        <p:sp>
          <p:nvSpPr>
            <p:cNvPr id="28" name="Rectangle 27"/>
            <p:cNvSpPr/>
            <p:nvPr/>
          </p:nvSpPr>
          <p:spPr>
            <a:xfrm>
              <a:off x="9132882" y="2842414"/>
              <a:ext cx="2585299" cy="1375304"/>
            </a:xfrm>
            <a:prstGeom prst="rect">
              <a:avLst/>
            </a:prstGeom>
          </p:spPr>
          <p:txBody>
            <a:bodyPr>
              <a:spAutoFit/>
            </a:bodyPr>
            <a:lstStyle/>
            <a:p>
              <a:pPr>
                <a:spcBef>
                  <a:spcPts val="900"/>
                </a:spcBef>
              </a:pPr>
              <a:r>
                <a:rPr lang="en-US" b="1" dirty="0">
                  <a:solidFill>
                    <a:schemeClr val="accent2"/>
                  </a:solidFill>
                  <a:latin typeface="+mj-lt"/>
                </a:rPr>
                <a:t>Celebrate small, quick results</a:t>
              </a:r>
            </a:p>
            <a:p>
              <a:pPr>
                <a:spcBef>
                  <a:spcPts val="900"/>
                </a:spcBef>
              </a:pPr>
              <a:r>
                <a:rPr lang="en-US" b="1" dirty="0">
                  <a:solidFill>
                    <a:schemeClr val="accent2"/>
                  </a:solidFill>
                  <a:latin typeface="+mj-lt"/>
                </a:rPr>
                <a:t>Give teams time for focus </a:t>
              </a:r>
              <a:r>
                <a:rPr lang="en-US" dirty="0">
                  <a:solidFill>
                    <a:schemeClr val="accent2"/>
                  </a:solidFill>
                  <a:latin typeface="+mj-lt"/>
                </a:rPr>
                <a:t>and deep work</a:t>
              </a:r>
            </a:p>
          </p:txBody>
        </p:sp>
        <p:sp>
          <p:nvSpPr>
            <p:cNvPr id="29" name="Rectangle 28"/>
            <p:cNvSpPr/>
            <p:nvPr/>
          </p:nvSpPr>
          <p:spPr>
            <a:xfrm>
              <a:off x="8362857" y="1270798"/>
              <a:ext cx="3178383" cy="965126"/>
            </a:xfrm>
            <a:prstGeom prst="rect">
              <a:avLst/>
            </a:prstGeom>
          </p:spPr>
          <p:txBody>
            <a:bodyPr wrap="square">
              <a:spAutoFit/>
            </a:bodyPr>
            <a:lstStyle/>
            <a:p>
              <a:pPr>
                <a:spcBef>
                  <a:spcPts val="900"/>
                </a:spcBef>
              </a:pPr>
              <a:r>
                <a:rPr lang="en-US" dirty="0">
                  <a:solidFill>
                    <a:schemeClr val="accent2"/>
                  </a:solidFill>
                  <a:latin typeface="+mj-lt"/>
                </a:rPr>
                <a:t>Encourage the team to </a:t>
              </a:r>
              <a:r>
                <a:rPr lang="en-US" b="1" dirty="0">
                  <a:solidFill>
                    <a:schemeClr val="accent2"/>
                  </a:solidFill>
                  <a:latin typeface="+mj-lt"/>
                </a:rPr>
                <a:t>adjust based upon true customer input/feedback</a:t>
              </a:r>
            </a:p>
          </p:txBody>
        </p:sp>
        <p:cxnSp>
          <p:nvCxnSpPr>
            <p:cNvPr id="30" name="Straight Connector 29"/>
            <p:cNvCxnSpPr/>
            <p:nvPr/>
          </p:nvCxnSpPr>
          <p:spPr bwMode="gray">
            <a:xfrm flipH="1">
              <a:off x="8362858" y="2318081"/>
              <a:ext cx="3178383" cy="0"/>
            </a:xfrm>
            <a:prstGeom prst="line">
              <a:avLst/>
            </a:prstGeom>
            <a:ln w="28575" cap="flat">
              <a:solidFill>
                <a:schemeClr val="bg1">
                  <a:lumMod val="50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flipH="1" flipV="1">
              <a:off x="9132883" y="4383502"/>
              <a:ext cx="2271183" cy="16043"/>
            </a:xfrm>
            <a:prstGeom prst="line">
              <a:avLst/>
            </a:prstGeom>
            <a:ln w="28575" cap="flat">
              <a:solidFill>
                <a:schemeClr val="bg1">
                  <a:lumMod val="50000"/>
                </a:schemeClr>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gray">
            <a:xfrm>
              <a:off x="4240044" y="1883131"/>
              <a:ext cx="1796843" cy="6177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900"/>
                </a:spcBef>
                <a:buFontTx/>
                <a:buNone/>
              </a:pPr>
              <a:r>
                <a:rPr lang="en-US" sz="2000" b="1" dirty="0" smtClean="0">
                  <a:solidFill>
                    <a:schemeClr val="bg1"/>
                  </a:solidFill>
                  <a:latin typeface="+mj-lt"/>
                </a:rPr>
                <a:t>Embrace</a:t>
              </a:r>
              <a:br>
                <a:rPr lang="en-US" sz="2000" b="1" dirty="0" smtClean="0">
                  <a:solidFill>
                    <a:schemeClr val="bg1"/>
                  </a:solidFill>
                  <a:latin typeface="+mj-lt"/>
                </a:rPr>
              </a:br>
              <a:r>
                <a:rPr lang="en-US" sz="2000" b="1" dirty="0" smtClean="0">
                  <a:solidFill>
                    <a:schemeClr val="bg1"/>
                  </a:solidFill>
                  <a:latin typeface="+mj-lt"/>
                </a:rPr>
                <a:t>change</a:t>
              </a:r>
            </a:p>
          </p:txBody>
        </p:sp>
        <p:sp>
          <p:nvSpPr>
            <p:cNvPr id="33" name="Rectangle 32"/>
            <p:cNvSpPr/>
            <p:nvPr/>
          </p:nvSpPr>
          <p:spPr bwMode="gray">
            <a:xfrm>
              <a:off x="7713586" y="3180816"/>
              <a:ext cx="1227268" cy="6177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900"/>
                </a:spcBef>
                <a:buFontTx/>
                <a:buNone/>
              </a:pPr>
              <a:r>
                <a:rPr lang="en-US" sz="2000" b="1" dirty="0" smtClean="0">
                  <a:solidFill>
                    <a:schemeClr val="bg1"/>
                  </a:solidFill>
                  <a:latin typeface="+mj-lt"/>
                </a:rPr>
                <a:t>Favor done</a:t>
              </a:r>
            </a:p>
          </p:txBody>
        </p:sp>
        <p:sp>
          <p:nvSpPr>
            <p:cNvPr id="34" name="Rectangle 33"/>
            <p:cNvSpPr/>
            <p:nvPr/>
          </p:nvSpPr>
          <p:spPr bwMode="gray">
            <a:xfrm>
              <a:off x="7724453" y="4857100"/>
              <a:ext cx="1227268" cy="6177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900"/>
                </a:spcBef>
                <a:buFontTx/>
                <a:buNone/>
              </a:pPr>
              <a:r>
                <a:rPr lang="en-US" sz="2000" b="1" dirty="0" smtClean="0">
                  <a:solidFill>
                    <a:schemeClr val="bg1"/>
                  </a:solidFill>
                  <a:latin typeface="+mj-lt"/>
                </a:rPr>
                <a:t>Trust the team</a:t>
              </a:r>
            </a:p>
          </p:txBody>
        </p:sp>
      </p:grpSp>
    </p:spTree>
    <p:extLst>
      <p:ext uri="{BB962C8B-B14F-4D97-AF65-F5344CB8AC3E}">
        <p14:creationId xmlns:p14="http://schemas.microsoft.com/office/powerpoint/2010/main" val="168092750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btfpTable955488"/>
          <p:cNvGraphicFramePr>
            <a:graphicFrameLocks noGrp="1"/>
          </p:cNvGraphicFramePr>
          <p:nvPr>
            <p:custDataLst>
              <p:tags r:id="rId1"/>
            </p:custDataLst>
            <p:extLst>
              <p:ext uri="{D42A27DB-BD31-4B8C-83A1-F6EECF244321}">
                <p14:modId xmlns:p14="http://schemas.microsoft.com/office/powerpoint/2010/main" val="1298415955"/>
              </p:ext>
            </p:extLst>
          </p:nvPr>
        </p:nvGraphicFramePr>
        <p:xfrm>
          <a:off x="532745" y="1236137"/>
          <a:ext cx="11526838" cy="4827939"/>
        </p:xfrm>
        <a:graphic>
          <a:graphicData uri="http://schemas.openxmlformats.org/drawingml/2006/table">
            <a:tbl>
              <a:tblPr firstRow="1" firstCol="1">
                <a:tableStyleId>{9D7B26C5-4107-4FEC-AEDC-1716B250A1EF}</a:tableStyleId>
              </a:tblPr>
              <a:tblGrid>
                <a:gridCol w="4021885">
                  <a:extLst>
                    <a:ext uri="{9D8B030D-6E8A-4147-A177-3AD203B41FA5}">
                      <a16:colId xmlns:a16="http://schemas.microsoft.com/office/drawing/2014/main" val="3008644689"/>
                    </a:ext>
                  </a:extLst>
                </a:gridCol>
                <a:gridCol w="7504953">
                  <a:extLst>
                    <a:ext uri="{9D8B030D-6E8A-4147-A177-3AD203B41FA5}">
                      <a16:colId xmlns:a16="http://schemas.microsoft.com/office/drawing/2014/main" val="799956467"/>
                    </a:ext>
                  </a:extLst>
                </a:gridCol>
              </a:tblGrid>
              <a:tr h="385362">
                <a:tc>
                  <a:txBody>
                    <a:bodyPr/>
                    <a:lstStyle/>
                    <a:p>
                      <a:pPr marL="0" indent="0">
                        <a:spcBef>
                          <a:spcPts val="0"/>
                        </a:spcBef>
                        <a:buFontTx/>
                        <a:buNone/>
                      </a:pPr>
                      <a:r>
                        <a:rPr lang="en-US" dirty="0" smtClean="0">
                          <a:solidFill>
                            <a:schemeClr val="accent2"/>
                          </a:solidFill>
                        </a:rPr>
                        <a:t>Agile Leadership</a:t>
                      </a:r>
                      <a:r>
                        <a:rPr lang="en-US" baseline="0" dirty="0" smtClean="0">
                          <a:solidFill>
                            <a:schemeClr val="accent2"/>
                          </a:solidFill>
                        </a:rPr>
                        <a:t> Principles</a:t>
                      </a:r>
                      <a:endParaRPr lang="en-US" dirty="0">
                        <a:solidFill>
                          <a:schemeClr val="accent2"/>
                        </a:solidFill>
                      </a:endParaRPr>
                    </a:p>
                  </a:txBody>
                  <a:tcPr anchor="b"/>
                </a:tc>
                <a:tc>
                  <a:txBody>
                    <a:bodyPr/>
                    <a:lstStyle/>
                    <a:p>
                      <a:pPr marL="0" indent="0">
                        <a:spcBef>
                          <a:spcPts val="0"/>
                        </a:spcBef>
                        <a:buFontTx/>
                        <a:buNone/>
                      </a:pPr>
                      <a:r>
                        <a:rPr lang="en-US" baseline="0" dirty="0" smtClean="0">
                          <a:solidFill>
                            <a:schemeClr val="accent2"/>
                          </a:solidFill>
                        </a:rPr>
                        <a:t>Common pitfalls to avoid…</a:t>
                      </a:r>
                      <a:endParaRPr lang="en-US" dirty="0">
                        <a:solidFill>
                          <a:schemeClr val="accent2"/>
                        </a:solidFill>
                      </a:endParaRPr>
                    </a:p>
                  </a:txBody>
                  <a:tcPr anchor="b"/>
                </a:tc>
                <a:extLst>
                  <a:ext uri="{0D108BD9-81ED-4DB2-BD59-A6C34878D82A}">
                    <a16:rowId xmlns:a16="http://schemas.microsoft.com/office/drawing/2014/main" val="1036101395"/>
                  </a:ext>
                </a:extLst>
              </a:tr>
              <a:tr h="472878">
                <a:tc>
                  <a:txBody>
                    <a:bodyPr/>
                    <a:lstStyle/>
                    <a:p>
                      <a:pPr marL="0" marR="0" lvl="0" indent="0" algn="l" defTabSz="711200" rtl="0" eaLnBrk="1" fontAlgn="auto" latinLnBrk="0" hangingPunct="1">
                        <a:lnSpc>
                          <a:spcPct val="100000"/>
                        </a:lnSpc>
                        <a:spcBef>
                          <a:spcPts val="900"/>
                        </a:spcBef>
                        <a:spcAft>
                          <a:spcPts val="0"/>
                        </a:spcAft>
                        <a:buClrTx/>
                        <a:buSzTx/>
                        <a:buFontTx/>
                        <a:buNone/>
                        <a:tabLst/>
                        <a:defRPr/>
                      </a:pPr>
                      <a:r>
                        <a:rPr lang="en-US" sz="1600" dirty="0" smtClean="0">
                          <a:solidFill>
                            <a:schemeClr val="accent3"/>
                          </a:solidFill>
                        </a:rPr>
                        <a:t>Set a clear</a:t>
                      </a:r>
                      <a:r>
                        <a:rPr lang="en-US" sz="1600" baseline="0" dirty="0" smtClean="0">
                          <a:solidFill>
                            <a:schemeClr val="accent3"/>
                          </a:solidFill>
                        </a:rPr>
                        <a:t> vision</a:t>
                      </a:r>
                      <a:endParaRPr lang="en-US" sz="1600" dirty="0" smtClean="0">
                        <a:solidFill>
                          <a:schemeClr val="accent3"/>
                        </a:solidFill>
                      </a:endParaRPr>
                    </a:p>
                  </a:txBody>
                  <a:tcPr anchor="ctr"/>
                </a:tc>
                <a:tc>
                  <a:txBody>
                    <a:bodyPr/>
                    <a:lstStyle/>
                    <a:p>
                      <a:pPr marL="177800" indent="-177800">
                        <a:spcBef>
                          <a:spcPts val="900"/>
                        </a:spcBef>
                      </a:pPr>
                      <a:r>
                        <a:rPr lang="en-US" sz="1600" b="0" dirty="0" smtClean="0">
                          <a:solidFill>
                            <a:schemeClr val="tx1"/>
                          </a:solidFill>
                        </a:rPr>
                        <a:t>Providing</a:t>
                      </a:r>
                      <a:r>
                        <a:rPr lang="en-US" sz="1600" b="0" baseline="0" dirty="0" smtClean="0">
                          <a:solidFill>
                            <a:schemeClr val="tx1"/>
                          </a:solidFill>
                        </a:rPr>
                        <a:t> user story that is vague; or incomplete acceptance criteria</a:t>
                      </a:r>
                      <a:endParaRPr lang="en-US" sz="1600" b="0" dirty="0" smtClean="0">
                        <a:solidFill>
                          <a:schemeClr val="tx1"/>
                        </a:solidFill>
                      </a:endParaRPr>
                    </a:p>
                  </a:txBody>
                  <a:tcPr marR="274320" anchor="ctr"/>
                </a:tc>
                <a:extLst>
                  <a:ext uri="{0D108BD9-81ED-4DB2-BD59-A6C34878D82A}">
                    <a16:rowId xmlns:a16="http://schemas.microsoft.com/office/drawing/2014/main" val="4050179387"/>
                  </a:ext>
                </a:extLst>
              </a:tr>
              <a:tr h="796999">
                <a:tc>
                  <a:txBody>
                    <a:bodyPr/>
                    <a:lstStyle/>
                    <a:p>
                      <a:pPr marL="0" indent="0">
                        <a:spcBef>
                          <a:spcPts val="900"/>
                        </a:spcBef>
                        <a:buFontTx/>
                        <a:buNone/>
                      </a:pPr>
                      <a:r>
                        <a:rPr lang="en-US" sz="1600" dirty="0" smtClean="0">
                          <a:solidFill>
                            <a:schemeClr val="accent3"/>
                          </a:solidFill>
                        </a:rPr>
                        <a:t>Respect the process</a:t>
                      </a:r>
                      <a:endParaRPr lang="en-US" sz="1600" dirty="0">
                        <a:solidFill>
                          <a:schemeClr val="accent3"/>
                        </a:solidFill>
                      </a:endParaRPr>
                    </a:p>
                  </a:txBody>
                  <a:tcPr anchor="ctr"/>
                </a:tc>
                <a:tc>
                  <a:txBody>
                    <a:bodyPr/>
                    <a:lstStyle/>
                    <a:p>
                      <a:pPr marL="177800" indent="-177800">
                        <a:lnSpc>
                          <a:spcPct val="100000"/>
                        </a:lnSpc>
                        <a:spcBef>
                          <a:spcPts val="900"/>
                        </a:spcBef>
                        <a:spcAft>
                          <a:spcPts val="0"/>
                        </a:spcAft>
                      </a:pPr>
                      <a:r>
                        <a:rPr lang="en-US" sz="1600" b="0" baseline="0" dirty="0" smtClean="0"/>
                        <a:t>Requesting long-term work plan</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lang="en-US" sz="1600" b="0" baseline="0" dirty="0" smtClean="0"/>
                        <a:t>‘Back-channeling’ with the team</a:t>
                      </a:r>
                    </a:p>
                  </a:txBody>
                  <a:tcPr marR="274320" anchor="ctr"/>
                </a:tc>
                <a:extLst>
                  <a:ext uri="{0D108BD9-81ED-4DB2-BD59-A6C34878D82A}">
                    <a16:rowId xmlns:a16="http://schemas.microsoft.com/office/drawing/2014/main" val="4056370437"/>
                  </a:ext>
                </a:extLst>
              </a:tr>
              <a:tr h="665626">
                <a:tc>
                  <a:txBody>
                    <a:bodyPr/>
                    <a:lstStyle/>
                    <a:p>
                      <a:pPr marL="0" indent="0">
                        <a:spcBef>
                          <a:spcPts val="900"/>
                        </a:spcBef>
                        <a:buFontTx/>
                        <a:buNone/>
                      </a:pPr>
                      <a:r>
                        <a:rPr lang="en-US" sz="1600" dirty="0" smtClean="0">
                          <a:solidFill>
                            <a:schemeClr val="accent3"/>
                          </a:solidFill>
                        </a:rPr>
                        <a:t>Embrace change</a:t>
                      </a:r>
                      <a:endParaRPr lang="en-US" sz="1600" dirty="0">
                        <a:solidFill>
                          <a:schemeClr val="accent3"/>
                        </a:solidFill>
                      </a:endParaRPr>
                    </a:p>
                  </a:txBody>
                  <a:tcPr anchor="ctr"/>
                </a:tc>
                <a:tc>
                  <a:txBody>
                    <a:bodyPr/>
                    <a:lstStyle/>
                    <a:p>
                      <a:pPr marL="177800" indent="-177800">
                        <a:spcBef>
                          <a:spcPts val="900"/>
                        </a:spcBef>
                      </a:pPr>
                      <a:r>
                        <a:rPr lang="en-US" sz="1600" b="0" dirty="0" smtClean="0"/>
                        <a:t>Defending current process</a:t>
                      </a:r>
                      <a:r>
                        <a:rPr lang="en-US" sz="1600" b="0" baseline="0" dirty="0" smtClean="0"/>
                        <a:t/>
                      </a:r>
                      <a:br>
                        <a:rPr lang="en-US" sz="1600" b="0" baseline="0" dirty="0" smtClean="0"/>
                      </a:br>
                      <a:r>
                        <a:rPr lang="en-US" sz="1600" b="0" baseline="0" dirty="0" smtClean="0"/>
                        <a:t>(vs. focusing on opportunities for improvement)</a:t>
                      </a:r>
                    </a:p>
                  </a:txBody>
                  <a:tcPr marR="274320" anchor="ctr"/>
                </a:tc>
                <a:extLst>
                  <a:ext uri="{0D108BD9-81ED-4DB2-BD59-A6C34878D82A}">
                    <a16:rowId xmlns:a16="http://schemas.microsoft.com/office/drawing/2014/main" val="3538223440"/>
                  </a:ext>
                </a:extLst>
              </a:tr>
              <a:tr h="796999">
                <a:tc>
                  <a:txBody>
                    <a:bodyPr/>
                    <a:lstStyle/>
                    <a:p>
                      <a:pPr marL="0" indent="0">
                        <a:spcBef>
                          <a:spcPts val="900"/>
                        </a:spcBef>
                        <a:buFontTx/>
                        <a:buNone/>
                      </a:pPr>
                      <a:r>
                        <a:rPr lang="en-US" sz="1600" dirty="0" smtClean="0">
                          <a:solidFill>
                            <a:schemeClr val="accent3"/>
                          </a:solidFill>
                        </a:rPr>
                        <a:t>Support access to the customer</a:t>
                      </a:r>
                      <a:endParaRPr lang="en-US" sz="1600" dirty="0">
                        <a:solidFill>
                          <a:schemeClr val="accent3"/>
                        </a:solidFill>
                      </a:endParaRPr>
                    </a:p>
                  </a:txBody>
                  <a:tcPr anchor="ctr"/>
                </a:tc>
                <a:tc>
                  <a:txBody>
                    <a:bodyPr/>
                    <a:lstStyle/>
                    <a:p>
                      <a:pPr marL="177800" indent="-177800">
                        <a:spcBef>
                          <a:spcPts val="900"/>
                        </a:spcBef>
                      </a:pPr>
                      <a:r>
                        <a:rPr lang="en-US" sz="1600" b="0" baseline="0" dirty="0" smtClean="0"/>
                        <a:t>Representing wants/needs of the customer</a:t>
                      </a:r>
                    </a:p>
                    <a:p>
                      <a:pPr marL="177800" indent="-177800">
                        <a:spcBef>
                          <a:spcPts val="900"/>
                        </a:spcBef>
                      </a:pPr>
                      <a:r>
                        <a:rPr lang="en-US" sz="1600" b="0" baseline="0" dirty="0" smtClean="0"/>
                        <a:t>Assuming expedience more critical than direct customer input and feedback</a:t>
                      </a:r>
                      <a:endParaRPr lang="en-US" sz="1600" b="0" dirty="0" smtClean="0"/>
                    </a:p>
                  </a:txBody>
                  <a:tcPr marR="274320" anchor="ctr"/>
                </a:tc>
                <a:extLst>
                  <a:ext uri="{0D108BD9-81ED-4DB2-BD59-A6C34878D82A}">
                    <a16:rowId xmlns:a16="http://schemas.microsoft.com/office/drawing/2014/main" val="624221866"/>
                  </a:ext>
                </a:extLst>
              </a:tr>
              <a:tr h="796999">
                <a:tc>
                  <a:txBody>
                    <a:bodyPr/>
                    <a:lstStyle/>
                    <a:p>
                      <a:pPr marL="0" indent="0">
                        <a:spcBef>
                          <a:spcPts val="900"/>
                        </a:spcBef>
                        <a:buFontTx/>
                        <a:buNone/>
                      </a:pPr>
                      <a:r>
                        <a:rPr lang="en-US" sz="1600" dirty="0" smtClean="0">
                          <a:solidFill>
                            <a:schemeClr val="accent3"/>
                          </a:solidFill>
                        </a:rPr>
                        <a:t>Favor done</a:t>
                      </a:r>
                      <a:endParaRPr lang="en-US" sz="1600" dirty="0">
                        <a:solidFill>
                          <a:schemeClr val="accent3"/>
                        </a:solidFill>
                      </a:endParaRPr>
                    </a:p>
                  </a:txBody>
                  <a:tcPr anchor="ctr"/>
                </a:tc>
                <a:tc>
                  <a:txBody>
                    <a:bodyPr/>
                    <a:lstStyle/>
                    <a:p>
                      <a:pPr marL="177800" indent="-177800">
                        <a:spcBef>
                          <a:spcPts val="900"/>
                        </a:spcBef>
                      </a:pPr>
                      <a:r>
                        <a:rPr lang="en-US" sz="1600" b="0" dirty="0" smtClean="0"/>
                        <a:t>Expecting</a:t>
                      </a:r>
                      <a:r>
                        <a:rPr lang="en-US" sz="1600" b="0" baseline="0" dirty="0" smtClean="0"/>
                        <a:t> ‘big deliverables’ from each sprint</a:t>
                      </a:r>
                    </a:p>
                    <a:p>
                      <a:pPr marL="177800" indent="-177800">
                        <a:spcBef>
                          <a:spcPts val="900"/>
                        </a:spcBef>
                      </a:pPr>
                      <a:r>
                        <a:rPr lang="en-US" sz="1600" b="0" baseline="0" dirty="0" smtClean="0">
                          <a:solidFill>
                            <a:schemeClr val="tx1"/>
                          </a:solidFill>
                        </a:rPr>
                        <a:t>Pulling team away from agile commitments</a:t>
                      </a:r>
                    </a:p>
                  </a:txBody>
                  <a:tcPr marR="274320" anchor="ctr"/>
                </a:tc>
                <a:extLst>
                  <a:ext uri="{0D108BD9-81ED-4DB2-BD59-A6C34878D82A}">
                    <a16:rowId xmlns:a16="http://schemas.microsoft.com/office/drawing/2014/main" val="2512948355"/>
                  </a:ext>
                </a:extLst>
              </a:tr>
              <a:tr h="841111">
                <a:tc>
                  <a:txBody>
                    <a:bodyPr/>
                    <a:lstStyle/>
                    <a:p>
                      <a:pPr marL="0" indent="0">
                        <a:spcBef>
                          <a:spcPts val="900"/>
                        </a:spcBef>
                        <a:buFontTx/>
                        <a:buNone/>
                      </a:pPr>
                      <a:r>
                        <a:rPr lang="en-US" sz="1600" dirty="0" smtClean="0">
                          <a:solidFill>
                            <a:schemeClr val="accent3"/>
                          </a:solidFill>
                        </a:rPr>
                        <a:t>Trust the team</a:t>
                      </a:r>
                      <a:endParaRPr lang="en-US" sz="1600" dirty="0">
                        <a:solidFill>
                          <a:schemeClr val="accent3"/>
                        </a:solidFill>
                      </a:endParaRPr>
                    </a:p>
                  </a:txBody>
                  <a:tcPr anchor="ctr"/>
                </a:tc>
                <a:tc>
                  <a:txBody>
                    <a:bodyPr/>
                    <a:lstStyle/>
                    <a:p>
                      <a:pPr marL="177800" marR="0" lvl="0" indent="-177800" algn="l" defTabSz="711200" rtl="0" eaLnBrk="1" fontAlgn="auto" latinLnBrk="0" hangingPunct="1">
                        <a:lnSpc>
                          <a:spcPct val="100000"/>
                        </a:lnSpc>
                        <a:spcBef>
                          <a:spcPts val="900"/>
                        </a:spcBef>
                        <a:spcAft>
                          <a:spcPts val="0"/>
                        </a:spcAft>
                        <a:buClrTx/>
                        <a:buSzTx/>
                        <a:buFontTx/>
                        <a:buChar char="•"/>
                        <a:tabLst/>
                        <a:defRPr/>
                      </a:pPr>
                      <a:r>
                        <a:rPr lang="en-US" sz="1600" b="0" baseline="0" dirty="0" smtClean="0"/>
                        <a:t>Viewing oneself as the Product Owner</a:t>
                      </a:r>
                    </a:p>
                    <a:p>
                      <a:pPr marL="177800" marR="0" lvl="0" indent="-177800" algn="l" defTabSz="711200" rtl="0" eaLnBrk="1" fontAlgn="auto" latinLnBrk="0" hangingPunct="1">
                        <a:lnSpc>
                          <a:spcPct val="100000"/>
                        </a:lnSpc>
                        <a:spcBef>
                          <a:spcPts val="900"/>
                        </a:spcBef>
                        <a:spcAft>
                          <a:spcPts val="0"/>
                        </a:spcAft>
                        <a:buClrTx/>
                        <a:buSzTx/>
                        <a:buFontTx/>
                        <a:buChar char="•"/>
                        <a:tabLst/>
                        <a:defRPr/>
                      </a:pPr>
                      <a:r>
                        <a:rPr lang="en-US" sz="1600" b="0" dirty="0" smtClean="0"/>
                        <a:t>Dictating </a:t>
                      </a:r>
                      <a:r>
                        <a:rPr lang="en-US" sz="1600" b="0" baseline="0" dirty="0" smtClean="0"/>
                        <a:t>WHAT to solve and HOW to solve it</a:t>
                      </a:r>
                    </a:p>
                  </a:txBody>
                  <a:tcPr marR="274320" anchor="ctr"/>
                </a:tc>
                <a:extLst>
                  <a:ext uri="{0D108BD9-81ED-4DB2-BD59-A6C34878D82A}">
                    <a16:rowId xmlns:a16="http://schemas.microsoft.com/office/drawing/2014/main" val="4218295262"/>
                  </a:ext>
                </a:extLst>
              </a:tr>
            </a:tbl>
          </a:graphicData>
        </a:graphic>
      </p:graphicFrame>
      <p:sp>
        <p:nvSpPr>
          <p:cNvPr id="19" name="Rectangle 18"/>
          <p:cNvSpPr/>
          <p:nvPr/>
        </p:nvSpPr>
        <p:spPr bwMode="gray">
          <a:xfrm>
            <a:off x="10081549" y="5854642"/>
            <a:ext cx="1780251" cy="6250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smtClean="0">
              <a:solidFill>
                <a:schemeClr val="tx1"/>
              </a:solidFill>
            </a:endParaRPr>
          </a:p>
        </p:txBody>
      </p:sp>
      <p:sp>
        <p:nvSpPr>
          <p:cNvPr id="3" name="btfpLayoutConfig" hidden="1"/>
          <p:cNvSpPr txBox="1"/>
          <p:nvPr/>
        </p:nvSpPr>
        <p:spPr bwMode="gray">
          <a:xfrm>
            <a:off x="12700" y="12700"/>
            <a:ext cx="877411" cy="88092"/>
          </a:xfrm>
          <a:prstGeom prst="rect">
            <a:avLst/>
          </a:prstGeom>
          <a:noFill/>
        </p:spPr>
        <p:txBody>
          <a:bodyPr vert="horz" wrap="none" lIns="36000" tIns="36000" rIns="36000" bIns="36000" rtlCol="0">
            <a:spAutoFit/>
          </a:bodyPr>
          <a:lstStyle/>
          <a:p>
            <a:pPr marL="0" indent="0">
              <a:buNone/>
            </a:pPr>
            <a:r>
              <a:rPr lang="en-US" sz="100" smtClean="0">
                <a:solidFill>
                  <a:srgbClr val="FFFFFF">
                    <a:alpha val="0"/>
                  </a:srgbClr>
                </a:solidFill>
              </a:rPr>
              <a:t>overall_0_131763991391467349 columns_3_131767945755673224 7_1_131763991275542141 17_1_131767946370622908 18_1_131767946461990794 </a:t>
            </a:r>
            <a:endParaRPr lang="en-US" sz="100" dirty="0" err="1" smtClean="0">
              <a:solidFill>
                <a:srgbClr val="FFFFFF">
                  <a:alpha val="0"/>
                </a:srgbClr>
              </a:solidFill>
            </a:endParaRPr>
          </a:p>
        </p:txBody>
      </p:sp>
      <p:sp>
        <p:nvSpPr>
          <p:cNvPr id="4" name="Title 3"/>
          <p:cNvSpPr>
            <a:spLocks noGrp="1"/>
          </p:cNvSpPr>
          <p:nvPr>
            <p:ph type="title" idx="4294967295"/>
          </p:nvPr>
        </p:nvSpPr>
        <p:spPr>
          <a:xfrm>
            <a:off x="532745" y="511703"/>
            <a:ext cx="11125200" cy="792162"/>
          </a:xfrm>
          <a:prstGeom prst="rect">
            <a:avLst/>
          </a:prstGeom>
        </p:spPr>
        <p:txBody>
          <a:bodyPr/>
          <a:lstStyle/>
          <a:p>
            <a:r>
              <a:rPr lang="en-US" sz="3600" dirty="0" smtClean="0">
                <a:solidFill>
                  <a:schemeClr val="tx1"/>
                </a:solidFill>
              </a:rPr>
              <a:t>Tips for Agile Leaders: Pitfalls to Avoid</a:t>
            </a:r>
            <a:endParaRPr lang="en-US" sz="3600" dirty="0">
              <a:solidFill>
                <a:schemeClr val="tx1"/>
              </a:solidFill>
            </a:endParaRPr>
          </a:p>
        </p:txBody>
      </p:sp>
    </p:spTree>
    <p:extLst>
      <p:ext uri="{BB962C8B-B14F-4D97-AF65-F5344CB8AC3E}">
        <p14:creationId xmlns:p14="http://schemas.microsoft.com/office/powerpoint/2010/main" val="260508180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Frameworks: Popular options for teams to choose</a:t>
            </a:r>
            <a:endParaRPr lang="en-US" dirty="0"/>
          </a:p>
        </p:txBody>
      </p:sp>
      <p:sp>
        <p:nvSpPr>
          <p:cNvPr id="4" name="Text Placeholder 3"/>
          <p:cNvSpPr>
            <a:spLocks noGrp="1"/>
          </p:cNvSpPr>
          <p:nvPr>
            <p:ph type="body" sz="quarter" idx="14"/>
          </p:nvPr>
        </p:nvSpPr>
        <p:spPr>
          <a:xfrm>
            <a:off x="609759" y="1502251"/>
            <a:ext cx="11128099" cy="4572000"/>
          </a:xfrm>
        </p:spPr>
        <p:txBody>
          <a:bodyPr>
            <a:normAutofit/>
          </a:bodyPr>
          <a:lstStyle/>
          <a:p>
            <a:pPr marL="0" indent="0">
              <a:buNone/>
            </a:pPr>
            <a:r>
              <a:rPr lang="en-US" sz="2200" b="1" dirty="0">
                <a:solidFill>
                  <a:schemeClr val="accent2"/>
                </a:solidFill>
              </a:rPr>
              <a:t>Scrum</a:t>
            </a:r>
            <a:r>
              <a:rPr lang="en-US" sz="2200" dirty="0">
                <a:solidFill>
                  <a:schemeClr val="accent2"/>
                </a:solidFill>
              </a:rPr>
              <a:t> and </a:t>
            </a:r>
            <a:r>
              <a:rPr lang="en-US" sz="2200" b="1" dirty="0">
                <a:solidFill>
                  <a:schemeClr val="accent2"/>
                </a:solidFill>
              </a:rPr>
              <a:t>Kanban</a:t>
            </a:r>
            <a:r>
              <a:rPr lang="en-US" sz="2200" dirty="0">
                <a:solidFill>
                  <a:schemeClr val="accent2"/>
                </a:solidFill>
              </a:rPr>
              <a:t> are two popular agile frameworks, built on agile principles that help define how your teams collaborate and tackle projects at hand.</a:t>
            </a:r>
          </a:p>
          <a:p>
            <a:pPr marL="0" indent="0">
              <a:buNone/>
            </a:pPr>
            <a:r>
              <a:rPr lang="en-US" sz="2200" b="1" dirty="0">
                <a:solidFill>
                  <a:schemeClr val="accent2"/>
                </a:solidFill>
              </a:rPr>
              <a:t>Scrum</a:t>
            </a:r>
            <a:r>
              <a:rPr lang="en-US" sz="2200" dirty="0">
                <a:solidFill>
                  <a:schemeClr val="accent2"/>
                </a:solidFill>
              </a:rPr>
              <a:t> tasks complex tasks and divides them into user stories (description of a project feature from the customer’s perspective)  and visualizes them on a project board. Scrum teams commit to deliver the project at the end of set intervals (typically 2-4 weeks in duration), known as sprints. Scrum is a great way to deliver value to customers on a regular basis. </a:t>
            </a:r>
          </a:p>
          <a:p>
            <a:pPr marL="0" indent="0">
              <a:buNone/>
            </a:pPr>
            <a:r>
              <a:rPr lang="en-US" sz="2200" b="1" dirty="0">
                <a:solidFill>
                  <a:schemeClr val="accent2"/>
                </a:solidFill>
              </a:rPr>
              <a:t>Kanban</a:t>
            </a:r>
            <a:r>
              <a:rPr lang="en-US" sz="2200" dirty="0">
                <a:solidFill>
                  <a:schemeClr val="accent2"/>
                </a:solidFill>
              </a:rPr>
              <a:t> is about continuous delivery of projects and management of a small number of tasks, quickly and concurrently. Kanban teams make use of a Kanban board to guide their </a:t>
            </a:r>
            <a:r>
              <a:rPr lang="en-US" sz="2200" dirty="0" smtClean="0">
                <a:solidFill>
                  <a:schemeClr val="accent2"/>
                </a:solidFill>
              </a:rPr>
              <a:t>workflow. Teams </a:t>
            </a:r>
            <a:r>
              <a:rPr lang="en-US" sz="2200" dirty="0">
                <a:solidFill>
                  <a:schemeClr val="accent2"/>
                </a:solidFill>
              </a:rPr>
              <a:t>display a project or user story on a board and move them through different stages through to completion. Kanban is ideal for teams with a continuous workflow.</a:t>
            </a:r>
          </a:p>
          <a:p>
            <a:endParaRPr lang="en-US" sz="2200" dirty="0">
              <a:solidFill>
                <a:schemeClr val="accent2"/>
              </a:solidFill>
            </a:endParaRPr>
          </a:p>
        </p:txBody>
      </p:sp>
    </p:spTree>
    <p:extLst>
      <p:ext uri="{BB962C8B-B14F-4D97-AF65-F5344CB8AC3E}">
        <p14:creationId xmlns:p14="http://schemas.microsoft.com/office/powerpoint/2010/main" val="1140932120"/>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BTFPLAYOUTENABLED" val="0"/>
</p:tagLst>
</file>

<file path=ppt/tags/tag10.xml><?xml version="1.0" encoding="utf-8"?>
<p:tagLst xmlns:a="http://schemas.openxmlformats.org/drawingml/2006/main" xmlns:r="http://schemas.openxmlformats.org/officeDocument/2006/relationships" xmlns:p="http://schemas.openxmlformats.org/presentationml/2006/main">
  <p:tag name="BTFPICONID" val="292a92d76275fbc1a00c830c453d5c0f"/>
  <p:tag name="BTFPLAYOUTENABLED" val="0"/>
</p:tagLst>
</file>

<file path=ppt/tags/tag11.xml><?xml version="1.0" encoding="utf-8"?>
<p:tagLst xmlns:a="http://schemas.openxmlformats.org/drawingml/2006/main" xmlns:r="http://schemas.openxmlformats.org/officeDocument/2006/relationships" xmlns:p="http://schemas.openxmlformats.org/presentationml/2006/main">
  <p:tag name="BTFPLAYOUTENABLED" val="1"/>
</p:tagLst>
</file>

<file path=ppt/tags/tag1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4.xml><?xml version="1.0" encoding="utf-8"?>
<p:tagLst xmlns:a="http://schemas.openxmlformats.org/drawingml/2006/main" xmlns:r="http://schemas.openxmlformats.org/officeDocument/2006/relationships" xmlns:p="http://schemas.openxmlformats.org/presentationml/2006/main">
  <p:tag name="BTFPLAYOUTENABLED" val="0"/>
</p:tagLst>
</file>

<file path=ppt/tags/tag15.xml><?xml version="1.0" encoding="utf-8"?>
<p:tagLst xmlns:a="http://schemas.openxmlformats.org/drawingml/2006/main" xmlns:r="http://schemas.openxmlformats.org/officeDocument/2006/relationships" xmlns:p="http://schemas.openxmlformats.org/presentationml/2006/main">
  <p:tag name="BTFPLAYOUTENABLED" val="0"/>
</p:tagLst>
</file>

<file path=ppt/tags/tag1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xml><?xml version="1.0" encoding="utf-8"?>
<p:tagLst xmlns:a="http://schemas.openxmlformats.org/drawingml/2006/main" xmlns:r="http://schemas.openxmlformats.org/officeDocument/2006/relationships" xmlns:p="http://schemas.openxmlformats.org/presentationml/2006/main">
  <p:tag name="BTFPLAYOUTENABLED" val="0"/>
</p:tagLst>
</file>

<file path=ppt/tags/tag18.xml><?xml version="1.0" encoding="utf-8"?>
<p:tagLst xmlns:a="http://schemas.openxmlformats.org/drawingml/2006/main" xmlns:r="http://schemas.openxmlformats.org/officeDocument/2006/relationships" xmlns:p="http://schemas.openxmlformats.org/presentationml/2006/main">
  <p:tag name="BTFPLAYOUTENABLED" val="0"/>
</p:tagLst>
</file>

<file path=ppt/tags/tag19.xml><?xml version="1.0" encoding="utf-8"?>
<p:tagLst xmlns:a="http://schemas.openxmlformats.org/drawingml/2006/main" xmlns:r="http://schemas.openxmlformats.org/officeDocument/2006/relationships" xmlns:p="http://schemas.openxmlformats.org/presentationml/2006/main">
  <p:tag name="BTFPLAYOUTENABLED" val="0"/>
</p:tagLst>
</file>

<file path=ppt/tags/tag2.xml><?xml version="1.0" encoding="utf-8"?>
<p:tagLst xmlns:a="http://schemas.openxmlformats.org/drawingml/2006/main" xmlns:r="http://schemas.openxmlformats.org/officeDocument/2006/relationships" xmlns:p="http://schemas.openxmlformats.org/presentationml/2006/main">
  <p:tag name="BTFPICONID" val="982ae4307ea04c34f9fa0180c38d7e91"/>
  <p:tag name="BTFPLAYOUTENABLED" val="0"/>
</p:tagLst>
</file>

<file path=ppt/tags/tag20.xml><?xml version="1.0" encoding="utf-8"?>
<p:tagLst xmlns:a="http://schemas.openxmlformats.org/drawingml/2006/main" xmlns:r="http://schemas.openxmlformats.org/officeDocument/2006/relationships" xmlns:p="http://schemas.openxmlformats.org/presentationml/2006/main">
  <p:tag name="BTFPLAYOUTENABLED" val="0"/>
</p:tagLst>
</file>

<file path=ppt/tags/tag21.xml><?xml version="1.0" encoding="utf-8"?>
<p:tagLst xmlns:a="http://schemas.openxmlformats.org/drawingml/2006/main" xmlns:r="http://schemas.openxmlformats.org/officeDocument/2006/relationships" xmlns:p="http://schemas.openxmlformats.org/presentationml/2006/main">
  <p:tag name="BTFPLAYOUTENABLED" val="0"/>
</p:tagLst>
</file>

<file path=ppt/tags/tag22.xml><?xml version="1.0" encoding="utf-8"?>
<p:tagLst xmlns:a="http://schemas.openxmlformats.org/drawingml/2006/main" xmlns:r="http://schemas.openxmlformats.org/officeDocument/2006/relationships" xmlns:p="http://schemas.openxmlformats.org/presentationml/2006/main">
  <p:tag name="BTFPLAYOUTENABLED" val="0"/>
</p:tagLst>
</file>

<file path=ppt/tags/tag23.xml><?xml version="1.0" encoding="utf-8"?>
<p:tagLst xmlns:a="http://schemas.openxmlformats.org/drawingml/2006/main" xmlns:r="http://schemas.openxmlformats.org/officeDocument/2006/relationships" xmlns:p="http://schemas.openxmlformats.org/presentationml/2006/main">
  <p:tag name="BTFPLAYOUTENABLED" val="0"/>
</p:tagLst>
</file>

<file path=ppt/tags/tag24.xml><?xml version="1.0" encoding="utf-8"?>
<p:tagLst xmlns:a="http://schemas.openxmlformats.org/drawingml/2006/main" xmlns:r="http://schemas.openxmlformats.org/officeDocument/2006/relationships" xmlns:p="http://schemas.openxmlformats.org/presentationml/2006/main">
  <p:tag name="BTFPLAYOUTENABLED" val="0"/>
</p:tagLst>
</file>

<file path=ppt/tags/tag25.xml><?xml version="1.0" encoding="utf-8"?>
<p:tagLst xmlns:a="http://schemas.openxmlformats.org/drawingml/2006/main" xmlns:r="http://schemas.openxmlformats.org/officeDocument/2006/relationships" xmlns:p="http://schemas.openxmlformats.org/presentationml/2006/main">
  <p:tag name="BTFPLAYOUTENABLED" val="0"/>
</p:tagLst>
</file>

<file path=ppt/tags/tag26.xml><?xml version="1.0" encoding="utf-8"?>
<p:tagLst xmlns:a="http://schemas.openxmlformats.org/drawingml/2006/main" xmlns:r="http://schemas.openxmlformats.org/officeDocument/2006/relationships" xmlns:p="http://schemas.openxmlformats.org/presentationml/2006/main">
  <p:tag name="BTFPLAYOUTENABLED" val="0"/>
</p:tagLst>
</file>

<file path=ppt/tags/tag27.xml><?xml version="1.0" encoding="utf-8"?>
<p:tagLst xmlns:a="http://schemas.openxmlformats.org/drawingml/2006/main" xmlns:r="http://schemas.openxmlformats.org/officeDocument/2006/relationships" xmlns:p="http://schemas.openxmlformats.org/presentationml/2006/main">
  <p:tag name="BTFPLAYOUTENABLED" val="0"/>
</p:tagLst>
</file>

<file path=ppt/tags/tag28.xml><?xml version="1.0" encoding="utf-8"?>
<p:tagLst xmlns:a="http://schemas.openxmlformats.org/drawingml/2006/main" xmlns:r="http://schemas.openxmlformats.org/officeDocument/2006/relationships" xmlns:p="http://schemas.openxmlformats.org/presentationml/2006/main">
  <p:tag name="BTFPLAYOUTENABLED" val="0"/>
</p:tagLst>
</file>

<file path=ppt/tags/tag2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xml><?xml version="1.0" encoding="utf-8"?>
<p:tagLst xmlns:a="http://schemas.openxmlformats.org/drawingml/2006/main" xmlns:r="http://schemas.openxmlformats.org/officeDocument/2006/relationships" xmlns:p="http://schemas.openxmlformats.org/presentationml/2006/main">
  <p:tag name="BTFPLAYOUTENABLED" val="0"/>
</p:tagLst>
</file>

<file path=ppt/tags/tag30.xml><?xml version="1.0" encoding="utf-8"?>
<p:tagLst xmlns:a="http://schemas.openxmlformats.org/drawingml/2006/main" xmlns:r="http://schemas.openxmlformats.org/officeDocument/2006/relationships" xmlns:p="http://schemas.openxmlformats.org/presentationml/2006/main">
  <p:tag name="BTFPLAYOUTENABLED" val="0"/>
</p:tagLst>
</file>

<file path=ppt/tags/tag31.xml><?xml version="1.0" encoding="utf-8"?>
<p:tagLst xmlns:a="http://schemas.openxmlformats.org/drawingml/2006/main" xmlns:r="http://schemas.openxmlformats.org/officeDocument/2006/relationships" xmlns:p="http://schemas.openxmlformats.org/presentationml/2006/main">
  <p:tag name="BTFPLAYOUTENABLED" val="0"/>
</p:tagLst>
</file>

<file path=ppt/tags/tag32.xml><?xml version="1.0" encoding="utf-8"?>
<p:tagLst xmlns:a="http://schemas.openxmlformats.org/drawingml/2006/main" xmlns:r="http://schemas.openxmlformats.org/officeDocument/2006/relationships" xmlns:p="http://schemas.openxmlformats.org/presentationml/2006/main">
  <p:tag name="BTFPLAYOUTENABLED" val="0"/>
</p:tagLst>
</file>

<file path=ppt/tags/tag3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4.xml><?xml version="1.0" encoding="utf-8"?>
<p:tagLst xmlns:a="http://schemas.openxmlformats.org/drawingml/2006/main" xmlns:r="http://schemas.openxmlformats.org/officeDocument/2006/relationships" xmlns:p="http://schemas.openxmlformats.org/presentationml/2006/main">
  <p:tag name="AS_UNIQUEID" val="263"/>
</p:tagLst>
</file>

<file path=ppt/tags/tag35.xml><?xml version="1.0" encoding="utf-8"?>
<p:tagLst xmlns:a="http://schemas.openxmlformats.org/drawingml/2006/main" xmlns:r="http://schemas.openxmlformats.org/officeDocument/2006/relationships" xmlns:p="http://schemas.openxmlformats.org/presentationml/2006/main">
  <p:tag name="AS_UNIQUEID" val="264"/>
  <p:tag name="BAINBULLETSACTIVATED" val="True"/>
  <p:tag name="BAINBULLETSLINESPACING" val="2"/>
  <p:tag name="BAINBULLETSLEVELSFINGERPRINT" val="488930832"/>
</p:tagLst>
</file>

<file path=ppt/tags/tag36.xml><?xml version="1.0" encoding="utf-8"?>
<p:tagLst xmlns:a="http://schemas.openxmlformats.org/drawingml/2006/main" xmlns:r="http://schemas.openxmlformats.org/officeDocument/2006/relationships" xmlns:p="http://schemas.openxmlformats.org/presentationml/2006/main">
  <p:tag name="AS_UNIQUEID" val="265"/>
  <p:tag name="BAINBULLETSACTIVATED" val="True"/>
  <p:tag name="BAINBULLETSLINESPACING" val="2"/>
  <p:tag name="BAINBULLETSLEVELSFINGERPRINT" val="932688711"/>
</p:tagLst>
</file>

<file path=ppt/tags/tag37.xml><?xml version="1.0" encoding="utf-8"?>
<p:tagLst xmlns:a="http://schemas.openxmlformats.org/drawingml/2006/main" xmlns:r="http://schemas.openxmlformats.org/officeDocument/2006/relationships" xmlns:p="http://schemas.openxmlformats.org/presentationml/2006/main">
  <p:tag name="AS_UNIQUEID" val="266"/>
  <p:tag name="BAINBULLETSACTIVATED" val="True"/>
  <p:tag name="BAINBULLETSLINESPACING" val="2"/>
  <p:tag name="BAINBULLETSLEVELSFINGERPRINT" val="1863434648"/>
</p:tagLst>
</file>

<file path=ppt/tags/tag38.xml><?xml version="1.0" encoding="utf-8"?>
<p:tagLst xmlns:a="http://schemas.openxmlformats.org/drawingml/2006/main" xmlns:r="http://schemas.openxmlformats.org/officeDocument/2006/relationships" xmlns:p="http://schemas.openxmlformats.org/presentationml/2006/main">
  <p:tag name="BTFPICONID" val="d1a743df721cd0235361f78d4c2b88a9"/>
  <p:tag name="BTFPLAYOUTENABLED" val="1"/>
</p:tagLst>
</file>

<file path=ppt/tags/tag39.xml><?xml version="1.0" encoding="utf-8"?>
<p:tagLst xmlns:a="http://schemas.openxmlformats.org/drawingml/2006/main" xmlns:r="http://schemas.openxmlformats.org/officeDocument/2006/relationships" xmlns:p="http://schemas.openxmlformats.org/presentationml/2006/main">
  <p:tag name="BTFPICONID" val="545f0ee48c5ac6a6041e122cd50df468"/>
  <p:tag name="BTFPLAYOUTENABLED" val="0"/>
</p:tagLst>
</file>

<file path=ppt/tags/tag4.xml><?xml version="1.0" encoding="utf-8"?>
<p:tagLst xmlns:a="http://schemas.openxmlformats.org/drawingml/2006/main" xmlns:r="http://schemas.openxmlformats.org/officeDocument/2006/relationships" xmlns:p="http://schemas.openxmlformats.org/presentationml/2006/main">
  <p:tag name="BTFPICONID" val="ea729392e495dd9575dec0fc39546bbe"/>
  <p:tag name="BTFPLAYOUTENABLED" val="0"/>
</p:tagLst>
</file>

<file path=ppt/tags/tag40.xml><?xml version="1.0" encoding="utf-8"?>
<p:tagLst xmlns:a="http://schemas.openxmlformats.org/drawingml/2006/main" xmlns:r="http://schemas.openxmlformats.org/officeDocument/2006/relationships" xmlns:p="http://schemas.openxmlformats.org/presentationml/2006/main">
  <p:tag name="BTFPICONID" val="7d3c81ce6e653878b3b84ac3702b1594"/>
  <p:tag name="BTFPLAYOUTENABLED" val="0"/>
</p:tagLst>
</file>

<file path=ppt/tags/tag41.xml><?xml version="1.0" encoding="utf-8"?>
<p:tagLst xmlns:a="http://schemas.openxmlformats.org/drawingml/2006/main" xmlns:r="http://schemas.openxmlformats.org/officeDocument/2006/relationships" xmlns:p="http://schemas.openxmlformats.org/presentationml/2006/main">
  <p:tag name="BTFPLAYOUTENABLED" val="1"/>
</p:tagLst>
</file>

<file path=ppt/tags/tag42.xml><?xml version="1.0" encoding="utf-8"?>
<p:tagLst xmlns:a="http://schemas.openxmlformats.org/drawingml/2006/main" xmlns:r="http://schemas.openxmlformats.org/officeDocument/2006/relationships" xmlns:p="http://schemas.openxmlformats.org/presentationml/2006/main">
  <p:tag name="BTFPLAYOUTENABLED" val="1"/>
</p:tagLst>
</file>

<file path=ppt/tags/tag43.xml><?xml version="1.0" encoding="utf-8"?>
<p:tagLst xmlns:a="http://schemas.openxmlformats.org/drawingml/2006/main" xmlns:r="http://schemas.openxmlformats.org/officeDocument/2006/relationships" xmlns:p="http://schemas.openxmlformats.org/presentationml/2006/main">
  <p:tag name="BTFPLAYOUTENABLED" val="1"/>
</p:tagLst>
</file>

<file path=ppt/tags/tag44.xml><?xml version="1.0" encoding="utf-8"?>
<p:tagLst xmlns:a="http://schemas.openxmlformats.org/drawingml/2006/main" xmlns:r="http://schemas.openxmlformats.org/officeDocument/2006/relationships" xmlns:p="http://schemas.openxmlformats.org/presentationml/2006/main">
  <p:tag name="BTFPCENTERX" val="50"/>
  <p:tag name="BTFPCENTERY" val="50"/>
</p:tagLst>
</file>

<file path=ppt/tags/tag45.xml><?xml version="1.0" encoding="utf-8"?>
<p:tagLst xmlns:a="http://schemas.openxmlformats.org/drawingml/2006/main" xmlns:r="http://schemas.openxmlformats.org/officeDocument/2006/relationships" xmlns:p="http://schemas.openxmlformats.org/presentationml/2006/main">
  <p:tag name="BTFPCENTERX" val="75"/>
  <p:tag name="BTFPCENTERY" val="50"/>
</p:tagLst>
</file>

<file path=ppt/tags/tag46.xml><?xml version="1.0" encoding="utf-8"?>
<p:tagLst xmlns:a="http://schemas.openxmlformats.org/drawingml/2006/main" xmlns:r="http://schemas.openxmlformats.org/officeDocument/2006/relationships" xmlns:p="http://schemas.openxmlformats.org/presentationml/2006/main">
  <p:tag name="BTFPLAYOUTENABLED" val="1"/>
</p:tagLst>
</file>

<file path=ppt/tags/tag47.xml><?xml version="1.0" encoding="utf-8"?>
<p:tagLst xmlns:a="http://schemas.openxmlformats.org/drawingml/2006/main" xmlns:r="http://schemas.openxmlformats.org/officeDocument/2006/relationships" xmlns:p="http://schemas.openxmlformats.org/presentationml/2006/main">
  <p:tag name="BTFPLAYOUTENABLED" val="1"/>
</p:tagLst>
</file>

<file path=ppt/tags/tag5.xml><?xml version="1.0" encoding="utf-8"?>
<p:tagLst xmlns:a="http://schemas.openxmlformats.org/drawingml/2006/main" xmlns:r="http://schemas.openxmlformats.org/officeDocument/2006/relationships" xmlns:p="http://schemas.openxmlformats.org/presentationml/2006/main">
  <p:tag name="BTFPLAYOUTENABLED" val="0"/>
</p:tagLst>
</file>

<file path=ppt/tags/tag6.xml><?xml version="1.0" encoding="utf-8"?>
<p:tagLst xmlns:a="http://schemas.openxmlformats.org/drawingml/2006/main" xmlns:r="http://schemas.openxmlformats.org/officeDocument/2006/relationships" xmlns:p="http://schemas.openxmlformats.org/presentationml/2006/main">
  <p:tag name="BTFPICONID" val="92f5d2038fcd9a99ec8e82aa4424b451"/>
  <p:tag name="BTFPLAYOUTENABLED" val="0"/>
</p:tagLst>
</file>

<file path=ppt/tags/tag7.xml><?xml version="1.0" encoding="utf-8"?>
<p:tagLst xmlns:a="http://schemas.openxmlformats.org/drawingml/2006/main" xmlns:r="http://schemas.openxmlformats.org/officeDocument/2006/relationships" xmlns:p="http://schemas.openxmlformats.org/presentationml/2006/main">
  <p:tag name="BTFPICONID" val="0d92bc24b725b9d9d20611030442ac72"/>
  <p:tag name="BTFPLAYOUTENABLED" val="0"/>
</p:tagLst>
</file>

<file path=ppt/tags/tag8.xml><?xml version="1.0" encoding="utf-8"?>
<p:tagLst xmlns:a="http://schemas.openxmlformats.org/drawingml/2006/main" xmlns:r="http://schemas.openxmlformats.org/officeDocument/2006/relationships" xmlns:p="http://schemas.openxmlformats.org/presentationml/2006/main">
  <p:tag name="BTFPLAYOUTENABLED" val="0"/>
</p:tagLst>
</file>

<file path=ppt/tags/tag9.xml><?xml version="1.0" encoding="utf-8"?>
<p:tagLst xmlns:a="http://schemas.openxmlformats.org/drawingml/2006/main" xmlns:r="http://schemas.openxmlformats.org/officeDocument/2006/relationships" xmlns:p="http://schemas.openxmlformats.org/presentationml/2006/main">
  <p:tag name="BTFPLAYOUTENABLED" val="0"/>
</p:tagLst>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4540AE1E-AF31-4DF8-A32F-9C3362CAEBCE}"/>
    </a:ext>
  </a:ext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7D0C632D-C125-4DA0-9AB3-ED74905672FE}"/>
    </a:ext>
  </a:extLst>
</a:theme>
</file>

<file path=ppt/theme/theme3.xml><?xml version="1.0" encoding="utf-8"?>
<a:theme xmlns:a="http://schemas.openxmlformats.org/drawingml/2006/main" name="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42E8A071-51FC-4FE2-BC1D-CFFAAE602A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B8DC2F8CE6514CAFB2C443063BE54F" ma:contentTypeVersion="82" ma:contentTypeDescription="Create a new document." ma:contentTypeScope="" ma:versionID="b66037d28aa0c5525203d5e52b4ab5bb">
  <xsd:schema xmlns:xsd="http://www.w3.org/2001/XMLSchema" xmlns:xs="http://www.w3.org/2001/XMLSchema" xmlns:p="http://schemas.microsoft.com/office/2006/metadata/properties" xmlns:ns2="4611c49f-34a6-4e8b-b9c6-e5dcc79dfdee" xmlns:ns3="5648b3e9-6595-4512-8df4-c4f07e44d377" targetNamespace="http://schemas.microsoft.com/office/2006/metadata/properties" ma:root="true" ma:fieldsID="e36d9797ffc4366fbfa5d250c26dca02" ns2:_="" ns3:_="">
    <xsd:import namespace="4611c49f-34a6-4e8b-b9c6-e5dcc79dfdee"/>
    <xsd:import namespace="5648b3e9-6595-4512-8df4-c4f07e44d377"/>
    <xsd:element name="properties">
      <xsd:complexType>
        <xsd:sequence>
          <xsd:element name="documentManagement">
            <xsd:complexType>
              <xsd:all>
                <xsd:element ref="ns2:_dlc_DocId" minOccurs="0"/>
                <xsd:element ref="ns2:_dlc_DocIdUrl" minOccurs="0"/>
                <xsd:element ref="ns2:_dlc_DocIdPersistId" minOccurs="0"/>
                <xsd:element ref="ns3:Category"/>
                <xsd:element ref="ns3:Document_x0020_Owner"/>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1c49f-34a6-4e8b-b9c6-e5dcc79dfdee"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48b3e9-6595-4512-8df4-c4f07e44d377" elementFormDefault="qualified">
    <xsd:import namespace="http://schemas.microsoft.com/office/2006/documentManagement/types"/>
    <xsd:import namespace="http://schemas.microsoft.com/office/infopath/2007/PartnerControls"/>
    <xsd:element name="Category" ma:index="7" ma:displayName="Category" ma:default="Cloud (General)" ma:format="Dropdown" ma:internalName="Category" ma:readOnly="false">
      <xsd:simpleType>
        <xsd:restriction base="dms:Choice">
          <xsd:enumeration value="Cloud (General)"/>
          <xsd:enumeration value="StreamOne"/>
          <xsd:enumeration value="Microsoft"/>
          <xsd:enumeration value="ConnectWise"/>
          <xsd:enumeration value="BitTitan"/>
          <xsd:enumeration value="SkyKick"/>
          <xsd:enumeration value="Akumina"/>
          <xsd:enumeration value="RapidStart CRM"/>
          <xsd:enumeration value="Spanning"/>
          <xsd:enumeration value="Veeam"/>
          <xsd:enumeration value="CSP Field Sales Kit"/>
          <xsd:enumeration value="Disti Now"/>
          <xsd:enumeration value="Autodesk"/>
          <xsd:enumeration value="AWS"/>
          <xsd:enumeration value="Cloud Practice Builder"/>
          <xsd:enumeration value="Cloud and Automation"/>
          <xsd:enumeration value="IoT &amp; Cloud"/>
        </xsd:restriction>
      </xsd:simpleType>
    </xsd:element>
    <xsd:element name="Document_x0020_Owner" ma:index="8" ma:displayName="Document Owner" ma:default="Laura Vanassche" ma:description="Person responsible for information provided." ma:format="Dropdown" ma:internalName="Document_x0020_Owner">
      <xsd:simpleType>
        <xsd:restriction base="dms:Choice">
          <xsd:enumeration value="Richard Parker"/>
          <xsd:enumeration value="Laura Vanassche"/>
          <xsd:enumeration value="Jess Taveras"/>
          <xsd:enumeration value="Mike Loos"/>
          <xsd:enumeration value="Chloe Letourneau"/>
          <xsd:enumeration value="Sydney O'Reilly"/>
          <xsd:enumeration value="Kathy Schauer"/>
          <xsd:enumeration value="Jeremy Singh"/>
          <xsd:enumeration value="Melissa Ruiz"/>
          <xsd:enumeration value="Raquel Acuna"/>
          <xsd:enumeration value="Jamie Planas"/>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Owner xmlns="5648b3e9-6595-4512-8df4-c4f07e44d377">Jamie Planas</Document_x0020_Owner>
    <Category xmlns="5648b3e9-6595-4512-8df4-c4f07e44d377">Cloud (General)</Category>
    <_dlc_DocId xmlns="4611c49f-34a6-4e8b-b9c6-e5dcc79dfdee">Q2N6654FU3C7-1715462275-96</_dlc_DocId>
    <_dlc_DocIdUrl xmlns="4611c49f-34a6-4e8b-b9c6-e5dcc79dfdee">
      <Url>https://tdworldwide.sharepoint.com/US-TDCloud/_layouts/15/DocIdRedir.aspx?ID=Q2N6654FU3C7-1715462275-96</Url>
      <Description>Q2N6654FU3C7-1715462275-96</Description>
    </_dlc_DocIdUrl>
    <SharedWithUsers xmlns="4611c49f-34a6-4e8b-b9c6-e5dcc79dfdee">
      <UserInfo>
        <DisplayName>Williams, Sean</DisplayName>
        <AccountId>13223</AccountId>
        <AccountType/>
      </UserInfo>
    </SharedWithUsers>
  </documentManagement>
</p:properties>
</file>

<file path=customXml/itemProps1.xml><?xml version="1.0" encoding="utf-8"?>
<ds:datastoreItem xmlns:ds="http://schemas.openxmlformats.org/officeDocument/2006/customXml" ds:itemID="{83011FA4-E389-481C-9238-9CCE4A401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11c49f-34a6-4e8b-b9c6-e5dcc79dfdee"/>
    <ds:schemaRef ds:uri="5648b3e9-6595-4512-8df4-c4f07e44d3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6ED67E-AF10-4172-B41C-24FACBE189C8}">
  <ds:schemaRefs>
    <ds:schemaRef ds:uri="http://schemas.microsoft.com/sharepoint/events"/>
  </ds:schemaRefs>
</ds:datastoreItem>
</file>

<file path=customXml/itemProps3.xml><?xml version="1.0" encoding="utf-8"?>
<ds:datastoreItem xmlns:ds="http://schemas.openxmlformats.org/officeDocument/2006/customXml" ds:itemID="{6E23BC4E-DB75-4221-9762-210C9D4F98F6}">
  <ds:schemaRefs>
    <ds:schemaRef ds:uri="http://schemas.microsoft.com/sharepoint/v3/contenttype/forms"/>
  </ds:schemaRefs>
</ds:datastoreItem>
</file>

<file path=customXml/itemProps4.xml><?xml version="1.0" encoding="utf-8"?>
<ds:datastoreItem xmlns:ds="http://schemas.openxmlformats.org/officeDocument/2006/customXml" ds:itemID="{DFFB0B48-393D-4F15-B7FA-6669D72F5B7B}">
  <ds:schemaRefs>
    <ds:schemaRef ds:uri="http://schemas.openxmlformats.org/package/2006/metadata/core-properties"/>
    <ds:schemaRef ds:uri="5648b3e9-6595-4512-8df4-c4f07e44d377"/>
    <ds:schemaRef ds:uri="http://schemas.microsoft.com/office/2006/documentManagement/types"/>
    <ds:schemaRef ds:uri="http://schemas.microsoft.com/office/infopath/2007/PartnerControls"/>
    <ds:schemaRef ds:uri="4611c49f-34a6-4e8b-b9c6-e5dcc79dfdee"/>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Template</Template>
  <TotalTime>102</TotalTime>
  <Words>1847</Words>
  <Application>Microsoft Office PowerPoint</Application>
  <PresentationFormat>Widescreen</PresentationFormat>
  <Paragraphs>198</Paragraphs>
  <Slides>18</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Bodoni MT Black</vt:lpstr>
      <vt:lpstr>Corbel</vt:lpstr>
      <vt:lpstr>Helvetica Neue</vt:lpstr>
      <vt:lpstr>Verdana</vt:lpstr>
      <vt:lpstr>Webdings</vt:lpstr>
      <vt:lpstr>Wingdings</vt:lpstr>
      <vt:lpstr>Work Sans Light</vt:lpstr>
      <vt:lpstr>Title Slide</vt:lpstr>
      <vt:lpstr>Divider</vt:lpstr>
      <vt:lpstr>Body</vt:lpstr>
      <vt:lpstr>Business Agile 101 </vt:lpstr>
      <vt:lpstr>What is Agile?</vt:lpstr>
      <vt:lpstr>Quick Starts for a More Agile Business</vt:lpstr>
      <vt:lpstr>How the Agile approach is different</vt:lpstr>
      <vt:lpstr>Agile impacts the ways team work…</vt:lpstr>
      <vt:lpstr>Agile benefits</vt:lpstr>
      <vt:lpstr>Tips for Agile Leaders: 6 Principles to Follow</vt:lpstr>
      <vt:lpstr>Tips for Agile Leaders: Pitfalls to Avoid</vt:lpstr>
      <vt:lpstr>Agile Frameworks: Popular options for teams to choose</vt:lpstr>
      <vt:lpstr>Agile Scrum Overview: Work is broken down to accelerate feedback loops</vt:lpstr>
      <vt:lpstr>Agile Scrum Overview: Standard Agile Team Roles</vt:lpstr>
      <vt:lpstr>Scrum Backlog (Example)</vt:lpstr>
      <vt:lpstr>Agile Kanban Overview: Workflow is continuous</vt:lpstr>
      <vt:lpstr>Dos and Don’ts for Agile Leaders</vt:lpstr>
      <vt:lpstr>Agile Best Practices</vt:lpstr>
      <vt:lpstr>Agile Best Practices</vt:lpstr>
      <vt:lpstr>Agile Best Practices</vt:lpstr>
      <vt:lpstr>Additional Resources</vt:lpstr>
    </vt:vector>
  </TitlesOfParts>
  <Company>Tech Data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Agile 101</dc:title>
  <dc:creator>Martinez, Ashley</dc:creator>
  <cp:lastModifiedBy>Martinez, Ashley</cp:lastModifiedBy>
  <cp:revision>13</cp:revision>
  <cp:lastPrinted>2017-08-09T18:33:39Z</cp:lastPrinted>
  <dcterms:created xsi:type="dcterms:W3CDTF">2018-12-18T16:49:36Z</dcterms:created>
  <dcterms:modified xsi:type="dcterms:W3CDTF">2018-12-18T18:41:48Z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0x01010089B8DC2F8CE6514CAFB2C443063BE54F</vt:lpwstr>
  </property>
  <property fmtid="{D5CDD505-2E9C-101B-9397-08002B2CF9AE}" pid="3" name="_dlc_DocIdItemGuid">
    <vt:lpwstr>cb955a9a-e1ab-49a0-bf95-0cb4af0a1484</vt:lpwstr>
  </property>
  <property fmtid="{D5CDD505-2E9C-101B-9397-08002B2CF9AE}" pid="4" name="MSIP_Label_3a23c400-78e7-4d42-982d-273adef68ef9_Enabled">
    <vt:lpwstr>True</vt:lpwstr>
  </property>
  <property fmtid="{D5CDD505-2E9C-101B-9397-08002B2CF9AE}" pid="5" name="MSIP_Label_3a23c400-78e7-4d42-982d-273adef68ef9_SiteId">
    <vt:lpwstr>7fe14ab6-8f5d-4139-84bf-cd8aed0ee6b9</vt:lpwstr>
  </property>
  <property fmtid="{D5CDD505-2E9C-101B-9397-08002B2CF9AE}" pid="6" name="MSIP_Label_3a23c400-78e7-4d42-982d-273adef68ef9_Owner">
    <vt:lpwstr>ashley.martinez2@techdata.com</vt:lpwstr>
  </property>
  <property fmtid="{D5CDD505-2E9C-101B-9397-08002B2CF9AE}" pid="7" name="MSIP_Label_3a23c400-78e7-4d42-982d-273adef68ef9_SetDate">
    <vt:lpwstr>2018-12-18T17:06:25.4130674Z</vt:lpwstr>
  </property>
  <property fmtid="{D5CDD505-2E9C-101B-9397-08002B2CF9AE}" pid="8" name="MSIP_Label_3a23c400-78e7-4d42-982d-273adef68ef9_Name">
    <vt:lpwstr>Internal Use</vt:lpwstr>
  </property>
  <property fmtid="{D5CDD505-2E9C-101B-9397-08002B2CF9AE}" pid="9" name="MSIP_Label_3a23c400-78e7-4d42-982d-273adef68ef9_Application">
    <vt:lpwstr>Microsoft Azure Information Protection</vt:lpwstr>
  </property>
  <property fmtid="{D5CDD505-2E9C-101B-9397-08002B2CF9AE}" pid="10" name="MSIP_Label_3a23c400-78e7-4d42-982d-273adef68ef9_Extended_MSFT_Method">
    <vt:lpwstr>Automatic</vt:lpwstr>
  </property>
  <property fmtid="{D5CDD505-2E9C-101B-9397-08002B2CF9AE}" pid="11" name="Sensitivity">
    <vt:lpwstr>Internal Use</vt:lpwstr>
  </property>
</Properties>
</file>