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5"/>
    <p:sldMasterId id="2147483956" r:id="rId6"/>
    <p:sldMasterId id="2147483954" r:id="rId7"/>
    <p:sldMasterId id="2147483990" r:id="rId8"/>
  </p:sldMasterIdLst>
  <p:notesMasterIdLst>
    <p:notesMasterId r:id="rId19"/>
  </p:notesMasterIdLst>
  <p:handoutMasterIdLst>
    <p:handoutMasterId r:id="rId20"/>
  </p:handoutMasterIdLst>
  <p:sldIdLst>
    <p:sldId id="285" r:id="rId9"/>
    <p:sldId id="421" r:id="rId10"/>
    <p:sldId id="418" r:id="rId11"/>
    <p:sldId id="432" r:id="rId12"/>
    <p:sldId id="433" r:id="rId13"/>
    <p:sldId id="434" r:id="rId14"/>
    <p:sldId id="435" r:id="rId15"/>
    <p:sldId id="436" r:id="rId16"/>
    <p:sldId id="438" r:id="rId17"/>
    <p:sldId id="416" r:id="rId18"/>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Default Section" id="{F9EE0353-F4C7-4810-A85E-98958F1562A2}">
          <p14:sldIdLst>
            <p14:sldId id="285"/>
            <p14:sldId id="421"/>
            <p14:sldId id="418"/>
            <p14:sldId id="432"/>
            <p14:sldId id="433"/>
            <p14:sldId id="434"/>
            <p14:sldId id="435"/>
            <p14:sldId id="436"/>
            <p14:sldId id="438"/>
            <p14:sldId id="416"/>
          </p14:sldIdLst>
        </p14:section>
        <p14:section name="Appendix" id="{241A5046-E0EF-4F52-9AC0-91B17C2EF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CCD814"/>
    <a:srgbClr val="AB2A61"/>
    <a:srgbClr val="F2F2F2"/>
    <a:srgbClr val="B4C012"/>
    <a:srgbClr val="00558C"/>
    <a:srgbClr val="CD5C3E"/>
    <a:srgbClr val="FFFFFF"/>
    <a:srgbClr val="7AB131"/>
    <a:srgbClr val="17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28" autoAdjust="0"/>
  </p:normalViewPr>
  <p:slideViewPr>
    <p:cSldViewPr snapToGrid="0">
      <p:cViewPr varScale="1">
        <p:scale>
          <a:sx n="57" d="100"/>
          <a:sy n="57" d="100"/>
        </p:scale>
        <p:origin x="2448" y="72"/>
      </p:cViewPr>
      <p:guideLst>
        <p:guide orient="horz" pos="2160"/>
        <p:guide pos="3840"/>
      </p:guideLst>
    </p:cSldViewPr>
  </p:slideViewPr>
  <p:outlineViewPr>
    <p:cViewPr>
      <p:scale>
        <a:sx n="33" d="100"/>
        <a:sy n="33" d="100"/>
      </p:scale>
      <p:origin x="0" y="-58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dirty="0">
              <a:latin typeface="Corbel" panose="020B0503020204020204" pitchFamily="34" charset="0"/>
            </a:endParaRPr>
          </a:p>
        </p:txBody>
      </p:sp>
      <p:sp>
        <p:nvSpPr>
          <p:cNvPr id="3" name="Date Placeholder 2"/>
          <p:cNvSpPr>
            <a:spLocks noGrp="1"/>
          </p:cNvSpPr>
          <p:nvPr>
            <p:ph type="dt" sz="quarter"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15C451E0-AAE1-4A18-B31E-99CE43B82BAC}" type="datetimeFigureOut">
              <a:rPr lang="en-US">
                <a:latin typeface="Corbel" panose="020B0503020204020204" pitchFamily="34" charset="0"/>
              </a:rPr>
              <a:pPr>
                <a:defRPr/>
              </a:pPr>
              <a:t>12/18/2018</a:t>
            </a:fld>
            <a:endParaRPr lang="en-US" dirty="0">
              <a:latin typeface="Corbel" panose="020B0503020204020204" pitchFamily="34" charset="0"/>
            </a:endParaRPr>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dirty="0">
              <a:latin typeface="Corbel" panose="020B0503020204020204" pitchFamily="34" charset="0"/>
            </a:endParaRPr>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latin typeface="Corbel" panose="020B0503020204020204" pitchFamily="34" charset="0"/>
              </a:rPr>
              <a:pPr>
                <a:defRPr/>
              </a:pPr>
              <a:t>‹#›</a:t>
            </a:fld>
            <a:endParaRPr lang="en-US" dirty="0">
              <a:latin typeface="Corbel" panose="020B0503020204020204" pitchFamily="34" charset="0"/>
            </a:endParaRPr>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atin typeface="Corbel" panose="020B0503020204020204" pitchFamily="34" charset="0"/>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atin typeface="Corbel" panose="020B0503020204020204" pitchFamily="34" charset="0"/>
              </a:defRPr>
            </a:lvl1pPr>
          </a:lstStyle>
          <a:p>
            <a:pPr>
              <a:defRPr/>
            </a:pPr>
            <a:fld id="{D438B36D-105A-4DFA-8695-E24B4F8DE2BA}" type="datetimeFigureOut">
              <a:rPr lang="en-US" smtClean="0"/>
              <a:pPr>
                <a:defRPr/>
              </a:pPr>
              <a:t>12/18/2018</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atin typeface="Corbel" panose="020B0503020204020204" pitchFamily="34" charset="0"/>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atin typeface="Corbel" panose="020B0503020204020204" pitchFamily="34" charset="0"/>
              </a:defRPr>
            </a:lvl1pPr>
          </a:lstStyle>
          <a:p>
            <a:pPr>
              <a:defRPr/>
            </a:pPr>
            <a:fld id="{70AB2566-4B08-4069-A451-01E311BBD56E}" type="slidenum">
              <a:rPr lang="en-US" smtClean="0"/>
              <a:pPr>
                <a:defRPr/>
              </a:pPr>
              <a:t>‹#›</a:t>
            </a:fld>
            <a:endParaRPr lang="en-US" dirty="0"/>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dirty="0"/>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159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2190334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60347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1720043"/>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1720043"/>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1720043"/>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360528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96661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4149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6212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878144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719604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Body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845" t="1798" r="19088" b="9553"/>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773635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Body Bullet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8086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521071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3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175542"/>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320129"/>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7527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950988"/>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325260405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37586"/>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1375849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487472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3378479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382850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945067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06269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1908719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459234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4255671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66463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040422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6273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623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0224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3845137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766366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274603576"/>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3.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transition spd="slow">
    <p:fade/>
  </p:transition>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56885853"/>
      </p:ext>
    </p:extLst>
  </p:cSld>
  <p:clrMap bg1="lt1" tx1="dk1" bg2="lt2" tx2="dk2" accent1="accent1" accent2="accent2" accent3="accent3" accent4="accent4" accent5="accent5" accent6="accent6" hlink="hlink" folHlink="folHlink"/>
  <p:sldLayoutIdLst>
    <p:sldLayoutId id="2147483962" r:id="rId1"/>
    <p:sldLayoutId id="2147483972" r:id="rId2"/>
    <p:sldLayoutId id="2147483968" r:id="rId3"/>
    <p:sldLayoutId id="2147483969" r:id="rId4"/>
    <p:sldLayoutId id="2147483981" r:id="rId5"/>
    <p:sldLayoutId id="2147483984" r:id="rId6"/>
    <p:sldLayoutId id="2147483976" r:id="rId7"/>
    <p:sldLayoutId id="2147483983" r:id="rId8"/>
    <p:sldLayoutId id="2147483985" r:id="rId9"/>
    <p:sldLayoutId id="2147483977" r:id="rId10"/>
    <p:sldLayoutId id="2147483979" r:id="rId11"/>
    <p:sldLayoutId id="2147483973" r:id="rId12"/>
    <p:sldLayoutId id="2147483980" r:id="rId13"/>
    <p:sldLayoutId id="2147483982" r:id="rId14"/>
    <p:sldLayoutId id="2147483986" r:id="rId15"/>
    <p:sldLayoutId id="2147483987" r:id="rId16"/>
    <p:sldLayoutId id="2147483988" r:id="rId17"/>
    <p:sldLayoutId id="2147483989" r:id="rId18"/>
    <p:sldLayoutId id="2147483971" r:id="rId19"/>
    <p:sldLayoutId id="2147483964" r:id="rId20"/>
    <p:sldLayoutId id="2147483965" r:id="rId21"/>
    <p:sldLayoutId id="2147483961" r:id="rId22"/>
    <p:sldLayoutId id="2147483966" r:id="rId23"/>
    <p:sldLayoutId id="2147483955" r:id="rId24"/>
    <p:sldLayoutId id="2147483963" r:id="rId25"/>
    <p:sldLayoutId id="2147483974" r:id="rId26"/>
    <p:sldLayoutId id="2147483978" r:id="rId27"/>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38" y="39565"/>
            <a:ext cx="12121662" cy="6818435"/>
          </a:xfrm>
          <a:prstGeom prst="rect">
            <a:avLst/>
          </a:prstGeom>
        </p:spPr>
      </p:pic>
    </p:spTree>
    <p:extLst>
      <p:ext uri="{BB962C8B-B14F-4D97-AF65-F5344CB8AC3E}">
        <p14:creationId xmlns:p14="http://schemas.microsoft.com/office/powerpoint/2010/main" val="296517031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rbes.com/sites/forbesagencycouncil/2018/03/21/how-to-identify-and-speak-to-your-customer-personas/#2dface204c4d" TargetMode="External"/><Relationship Id="rId2" Type="http://schemas.openxmlformats.org/officeDocument/2006/relationships/hyperlink" Target="https://blog.hubspot.com/marketing/buyer-persona-questions" TargetMode="External"/><Relationship Id="rId1" Type="http://schemas.openxmlformats.org/officeDocument/2006/relationships/slideLayout" Target="../slideLayouts/slideLayout3.xml"/><Relationship Id="rId5" Type="http://schemas.openxmlformats.org/officeDocument/2006/relationships/hyperlink" Target="http://www.techdata.com/content/tdcloud/downloads/guides/The%20Basics%20of%20Google%20Analytics.pdf" TargetMode="External"/><Relationship Id="rId4" Type="http://schemas.openxmlformats.org/officeDocument/2006/relationships/hyperlink" Target="http://www.techdata.com/content/tdcloud/downloads/guides/Understanding%20Audiences%20%20The%20Key%20to%20Your%20Marketing's%20Campaign%20Success.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proutsocial.com/" TargetMode="External"/><Relationship Id="rId2" Type="http://schemas.openxmlformats.org/officeDocument/2006/relationships/hyperlink" Target="https://hootsuite.com/" TargetMode="External"/><Relationship Id="rId1" Type="http://schemas.openxmlformats.org/officeDocument/2006/relationships/slideLayout" Target="../slideLayouts/slideLayout3.xml"/><Relationship Id="rId4" Type="http://schemas.openxmlformats.org/officeDocument/2006/relationships/hyperlink" Target="https://www.sprinklr.com/?utm_source=adwords&amp;utm_medium=cpc&amp;utm_content=AO&amp;utm_campaign=AO&amp;_bk=sprinklr&amp;_bt=308277169915&amp;_bm=p&amp;_bn=g&amp;gclid=CjwKCAiA0uLgBRABEiwAecFnk4HHZrwNaAMX3ak3VSdwmEwvTffVbBQOLimn1Ywp6IOSmGEJNy-vsxoCP-4QAvD_Bw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B102-A0C5-4380-9811-1FE681BEE175}"/>
              </a:ext>
            </a:extLst>
          </p:cNvPr>
          <p:cNvSpPr>
            <a:spLocks noGrp="1"/>
          </p:cNvSpPr>
          <p:nvPr>
            <p:ph type="ctrTitle"/>
          </p:nvPr>
        </p:nvSpPr>
        <p:spPr>
          <a:xfrm>
            <a:off x="4648198" y="2819400"/>
            <a:ext cx="7543801" cy="990600"/>
          </a:xfrm>
        </p:spPr>
        <p:txBody>
          <a:bodyPr/>
          <a:lstStyle/>
          <a:p>
            <a:r>
              <a:rPr lang="en-US" dirty="0" smtClean="0"/>
              <a:t>Persona Template </a:t>
            </a:r>
            <a:endParaRPr lang="en-GB" sz="3600" dirty="0"/>
          </a:p>
        </p:txBody>
      </p:sp>
      <p:sp>
        <p:nvSpPr>
          <p:cNvPr id="5" name="Subtitle 4">
            <a:extLst>
              <a:ext uri="{FF2B5EF4-FFF2-40B4-BE49-F238E27FC236}">
                <a16:creationId xmlns:a16="http://schemas.microsoft.com/office/drawing/2014/main" id="{BE2986B8-EF92-4DE4-A6A0-2B0679723F6F}"/>
              </a:ext>
            </a:extLst>
          </p:cNvPr>
          <p:cNvSpPr>
            <a:spLocks noGrp="1"/>
          </p:cNvSpPr>
          <p:nvPr>
            <p:ph type="subTitle" idx="1"/>
          </p:nvPr>
        </p:nvSpPr>
        <p:spPr/>
        <p:txBody>
          <a:bodyPr/>
          <a:lstStyle/>
          <a:p>
            <a:r>
              <a:rPr lang="en-US" dirty="0"/>
              <a:t>Understand your customers' mindset and desires and make better </a:t>
            </a:r>
            <a:r>
              <a:rPr lang="en-US" dirty="0" smtClean="0"/>
              <a:t>informed </a:t>
            </a:r>
            <a:r>
              <a:rPr lang="en-US" dirty="0"/>
              <a:t>marketing decisions by creating personas for each of your partner segments.</a:t>
            </a:r>
            <a:endParaRPr lang="en-US" sz="2400" dirty="0"/>
          </a:p>
        </p:txBody>
      </p:sp>
      <p:sp>
        <p:nvSpPr>
          <p:cNvPr id="6" name="Text Placeholder 6"/>
          <p:cNvSpPr txBox="1">
            <a:spLocks/>
          </p:cNvSpPr>
          <p:nvPr/>
        </p:nvSpPr>
        <p:spPr>
          <a:xfrm>
            <a:off x="4577860" y="4785009"/>
            <a:ext cx="7223760" cy="4343400"/>
          </a:xfrm>
          <a:prstGeom prst="rect">
            <a:avLst/>
          </a:prstGeom>
        </p:spPr>
        <p:txBody>
          <a:bodyPr>
            <a:normAutofit/>
          </a:bodyPr>
          <a:lst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indent="0">
              <a:buFont typeface="Arial" charset="0"/>
              <a:buNone/>
            </a:pPr>
            <a:endParaRPr lang="en-US" sz="2000" dirty="0">
              <a:solidFill>
                <a:schemeClr val="accent2"/>
              </a:solidFill>
            </a:endParaRPr>
          </a:p>
        </p:txBody>
      </p:sp>
    </p:spTree>
    <p:extLst>
      <p:ext uri="{BB962C8B-B14F-4D97-AF65-F5344CB8AC3E}">
        <p14:creationId xmlns:p14="http://schemas.microsoft.com/office/powerpoint/2010/main" val="205811546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Resources</a:t>
            </a:r>
            <a:endParaRPr lang="en-US" dirty="0"/>
          </a:p>
        </p:txBody>
      </p:sp>
      <p:sp>
        <p:nvSpPr>
          <p:cNvPr id="7" name="Text Placeholder 6"/>
          <p:cNvSpPr>
            <a:spLocks noGrp="1"/>
          </p:cNvSpPr>
          <p:nvPr>
            <p:ph type="body" sz="quarter" idx="12"/>
          </p:nvPr>
        </p:nvSpPr>
        <p:spPr>
          <a:xfrm>
            <a:off x="531157" y="1600200"/>
            <a:ext cx="11128098" cy="4343400"/>
          </a:xfrm>
        </p:spPr>
        <p:txBody>
          <a:bodyPr>
            <a:normAutofit/>
          </a:bodyPr>
          <a:lstStyle/>
          <a:p>
            <a:pPr lvl="1">
              <a:buFont typeface="Arial" panose="020B0604020202020204" pitchFamily="34" charset="0"/>
              <a:buChar char="•"/>
            </a:pPr>
            <a:r>
              <a:rPr lang="en-US" sz="2000" dirty="0" smtClean="0">
                <a:solidFill>
                  <a:schemeClr val="accent2"/>
                </a:solidFill>
                <a:hlinkClick r:id="rId2"/>
              </a:rPr>
              <a:t>20 Questions to Ask When Creating Customer Personas </a:t>
            </a:r>
            <a:r>
              <a:rPr lang="en-US" sz="2000" dirty="0" smtClean="0">
                <a:solidFill>
                  <a:schemeClr val="accent2"/>
                </a:solidFill>
              </a:rPr>
              <a:t>(blog)</a:t>
            </a:r>
          </a:p>
          <a:p>
            <a:pPr lvl="1">
              <a:buFont typeface="Arial" panose="020B0604020202020204" pitchFamily="34" charset="0"/>
              <a:buChar char="•"/>
            </a:pPr>
            <a:r>
              <a:rPr lang="en-US" sz="2000" dirty="0" smtClean="0">
                <a:solidFill>
                  <a:schemeClr val="accent2"/>
                </a:solidFill>
                <a:hlinkClick r:id="rId3"/>
              </a:rPr>
              <a:t>How to Identify and Speak to Your </a:t>
            </a:r>
            <a:r>
              <a:rPr lang="en-US" sz="2000" dirty="0">
                <a:solidFill>
                  <a:schemeClr val="accent2"/>
                </a:solidFill>
                <a:hlinkClick r:id="rId3"/>
              </a:rPr>
              <a:t>C</a:t>
            </a:r>
            <a:r>
              <a:rPr lang="en-US" sz="2000" dirty="0" smtClean="0">
                <a:solidFill>
                  <a:schemeClr val="accent2"/>
                </a:solidFill>
                <a:hlinkClick r:id="rId3"/>
              </a:rPr>
              <a:t>ustomer </a:t>
            </a:r>
            <a:r>
              <a:rPr lang="en-US" sz="2000" dirty="0">
                <a:solidFill>
                  <a:schemeClr val="accent2"/>
                </a:solidFill>
                <a:hlinkClick r:id="rId3"/>
              </a:rPr>
              <a:t>P</a:t>
            </a:r>
            <a:r>
              <a:rPr lang="en-US" sz="2000" dirty="0" smtClean="0">
                <a:solidFill>
                  <a:schemeClr val="accent2"/>
                </a:solidFill>
                <a:hlinkClick r:id="rId3"/>
              </a:rPr>
              <a:t>ersonas </a:t>
            </a:r>
            <a:r>
              <a:rPr lang="en-US" sz="2000" dirty="0" smtClean="0">
                <a:solidFill>
                  <a:schemeClr val="accent2"/>
                </a:solidFill>
              </a:rPr>
              <a:t>(blog)</a:t>
            </a:r>
          </a:p>
          <a:p>
            <a:pPr lvl="1">
              <a:buFont typeface="Arial" panose="020B0604020202020204" pitchFamily="34" charset="0"/>
              <a:buChar char="•"/>
            </a:pPr>
            <a:r>
              <a:rPr lang="en-US" sz="2000" dirty="0" smtClean="0">
                <a:solidFill>
                  <a:schemeClr val="accent2"/>
                </a:solidFill>
                <a:hlinkClick r:id="rId4"/>
              </a:rPr>
              <a:t>Understanding Audiences: The Key to Your Marketing Campaign’s Success </a:t>
            </a:r>
            <a:r>
              <a:rPr lang="en-US" sz="2000" dirty="0" smtClean="0">
                <a:solidFill>
                  <a:schemeClr val="accent2"/>
                </a:solidFill>
              </a:rPr>
              <a:t>(</a:t>
            </a:r>
            <a:r>
              <a:rPr lang="en-US" sz="2000" dirty="0" err="1" smtClean="0">
                <a:solidFill>
                  <a:schemeClr val="accent2"/>
                </a:solidFill>
              </a:rPr>
              <a:t>SmartGuide</a:t>
            </a:r>
            <a:r>
              <a:rPr lang="en-US" sz="2000" dirty="0" smtClean="0">
                <a:solidFill>
                  <a:schemeClr val="accent2"/>
                </a:solidFill>
              </a:rPr>
              <a:t>)</a:t>
            </a:r>
          </a:p>
          <a:p>
            <a:pPr lvl="1">
              <a:buFont typeface="Arial" panose="020B0604020202020204" pitchFamily="34" charset="0"/>
              <a:buChar char="•"/>
            </a:pPr>
            <a:r>
              <a:rPr lang="en-US" sz="2000" dirty="0" smtClean="0">
                <a:solidFill>
                  <a:schemeClr val="accent2"/>
                </a:solidFill>
                <a:hlinkClick r:id="rId5"/>
              </a:rPr>
              <a:t>The Basics of Google Analytics </a:t>
            </a:r>
            <a:r>
              <a:rPr lang="en-US" sz="2000" dirty="0" smtClean="0">
                <a:solidFill>
                  <a:schemeClr val="accent2"/>
                </a:solidFill>
              </a:rPr>
              <a:t>(</a:t>
            </a:r>
            <a:r>
              <a:rPr lang="en-US" sz="2000" dirty="0" err="1" smtClean="0">
                <a:solidFill>
                  <a:schemeClr val="accent2"/>
                </a:solidFill>
              </a:rPr>
              <a:t>SmartGuide</a:t>
            </a:r>
            <a:r>
              <a:rPr lang="en-US" sz="2000" dirty="0" smtClean="0">
                <a:solidFill>
                  <a:schemeClr val="accent2"/>
                </a:solidFill>
              </a:rPr>
              <a:t>)</a:t>
            </a:r>
            <a:endParaRPr lang="en-US" sz="2000" dirty="0">
              <a:solidFill>
                <a:schemeClr val="accent2"/>
              </a:solidFill>
            </a:endParaRPr>
          </a:p>
        </p:txBody>
      </p:sp>
    </p:spTree>
    <p:extLst>
      <p:ext uri="{BB962C8B-B14F-4D97-AF65-F5344CB8AC3E}">
        <p14:creationId xmlns:p14="http://schemas.microsoft.com/office/powerpoint/2010/main" val="234096093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Table of Contents</a:t>
            </a:r>
            <a:endParaRPr lang="en-US" dirty="0"/>
          </a:p>
        </p:txBody>
      </p:sp>
      <p:sp>
        <p:nvSpPr>
          <p:cNvPr id="7" name="Text Placeholder 6"/>
          <p:cNvSpPr>
            <a:spLocks noGrp="1"/>
          </p:cNvSpPr>
          <p:nvPr>
            <p:ph type="body" sz="quarter" idx="12"/>
          </p:nvPr>
        </p:nvSpPr>
        <p:spPr>
          <a:xfrm>
            <a:off x="532745" y="1660490"/>
            <a:ext cx="11128098" cy="4343400"/>
          </a:xfrm>
        </p:spPr>
        <p:txBody>
          <a:bodyPr>
            <a:normAutofit/>
          </a:bodyPr>
          <a:lstStyle/>
          <a:p>
            <a:pPr marL="0" indent="0">
              <a:buNone/>
            </a:pPr>
            <a:r>
              <a:rPr lang="en-US" dirty="0" smtClean="0">
                <a:solidFill>
                  <a:schemeClr val="accent2"/>
                </a:solidFill>
                <a:hlinkClick r:id="rId2" action="ppaction://hlinksldjump"/>
              </a:rPr>
              <a:t>03</a:t>
            </a:r>
            <a:r>
              <a:rPr lang="en-US" dirty="0" smtClean="0">
                <a:solidFill>
                  <a:schemeClr val="accent2"/>
                </a:solidFill>
              </a:rPr>
              <a:t> </a:t>
            </a:r>
            <a:r>
              <a:rPr lang="en-US" b="1" dirty="0" smtClean="0">
                <a:solidFill>
                  <a:schemeClr val="accent2"/>
                </a:solidFill>
              </a:rPr>
              <a:t>– Why Create Personas</a:t>
            </a:r>
          </a:p>
          <a:p>
            <a:pPr marL="0" indent="0">
              <a:buNone/>
            </a:pPr>
            <a:r>
              <a:rPr lang="en-US" dirty="0" smtClean="0">
                <a:solidFill>
                  <a:schemeClr val="accent2"/>
                </a:solidFill>
                <a:hlinkClick r:id="rId3" action="ppaction://hlinksldjump"/>
              </a:rPr>
              <a:t>04</a:t>
            </a:r>
            <a:r>
              <a:rPr lang="en-US" b="1" dirty="0" smtClean="0">
                <a:solidFill>
                  <a:schemeClr val="accent2"/>
                </a:solidFill>
              </a:rPr>
              <a:t>– How to Create Customer Personas</a:t>
            </a:r>
          </a:p>
          <a:p>
            <a:pPr marL="0" indent="0">
              <a:buNone/>
            </a:pPr>
            <a:r>
              <a:rPr lang="en-US" dirty="0" smtClean="0">
                <a:solidFill>
                  <a:schemeClr val="accent2"/>
                </a:solidFill>
                <a:hlinkClick r:id="rId4" action="ppaction://hlinksldjump"/>
              </a:rPr>
              <a:t>08</a:t>
            </a:r>
            <a:r>
              <a:rPr lang="en-US" b="1" dirty="0" smtClean="0">
                <a:solidFill>
                  <a:schemeClr val="accent2"/>
                </a:solidFill>
              </a:rPr>
              <a:t> – Persona Template</a:t>
            </a:r>
          </a:p>
          <a:p>
            <a:pPr marL="0" indent="0">
              <a:buNone/>
            </a:pPr>
            <a:r>
              <a:rPr lang="en-US" dirty="0" smtClean="0">
                <a:solidFill>
                  <a:schemeClr val="accent2"/>
                </a:solidFill>
                <a:hlinkClick r:id="rId5" action="ppaction://hlinksldjump"/>
              </a:rPr>
              <a:t>09</a:t>
            </a:r>
            <a:r>
              <a:rPr lang="en-US" b="1" dirty="0" smtClean="0">
                <a:solidFill>
                  <a:schemeClr val="accent2"/>
                </a:solidFill>
              </a:rPr>
              <a:t> – Persona Example</a:t>
            </a:r>
          </a:p>
          <a:p>
            <a:pPr marL="0" indent="0">
              <a:buNone/>
            </a:pPr>
            <a:r>
              <a:rPr lang="en-US" dirty="0" smtClean="0">
                <a:solidFill>
                  <a:schemeClr val="accent2"/>
                </a:solidFill>
                <a:hlinkClick r:id="rId6" action="ppaction://hlinksldjump"/>
              </a:rPr>
              <a:t>10</a:t>
            </a:r>
            <a:r>
              <a:rPr lang="en-US" b="1" dirty="0" smtClean="0">
                <a:solidFill>
                  <a:schemeClr val="accent2"/>
                </a:solidFill>
              </a:rPr>
              <a:t> - Additional Resources</a:t>
            </a:r>
          </a:p>
        </p:txBody>
      </p:sp>
      <p:sp>
        <p:nvSpPr>
          <p:cNvPr id="10" name="TextBox 9"/>
          <p:cNvSpPr txBox="1"/>
          <p:nvPr/>
        </p:nvSpPr>
        <p:spPr>
          <a:xfrm>
            <a:off x="8366884" y="3126674"/>
            <a:ext cx="3318235" cy="276999"/>
          </a:xfrm>
          <a:prstGeom prst="rect">
            <a:avLst/>
          </a:prstGeom>
          <a:noFill/>
        </p:spPr>
        <p:txBody>
          <a:bodyPr wrap="square" rtlCol="0">
            <a:spAutoFit/>
          </a:bodyPr>
          <a:lstStyle/>
          <a:p>
            <a:r>
              <a:rPr lang="en-US" sz="1200" dirty="0" smtClean="0">
                <a:solidFill>
                  <a:schemeClr val="accent2"/>
                </a:solidFill>
                <a:latin typeface="+mj-lt"/>
                <a:hlinkClick r:id="rId4" action="ppaction://hlinksldjump"/>
              </a:rPr>
              <a:t>Click here </a:t>
            </a:r>
            <a:r>
              <a:rPr lang="en-US" sz="1200" dirty="0" smtClean="0">
                <a:solidFill>
                  <a:schemeClr val="accent2"/>
                </a:solidFill>
                <a:latin typeface="+mj-lt"/>
              </a:rPr>
              <a:t>to view Persona Template</a:t>
            </a:r>
            <a:endParaRPr lang="en-US" sz="1200" dirty="0">
              <a:solidFill>
                <a:schemeClr val="accent2"/>
              </a:solidFill>
              <a:latin typeface="+mj-lt"/>
            </a:endParaRPr>
          </a:p>
        </p:txBody>
      </p:sp>
      <p:sp>
        <p:nvSpPr>
          <p:cNvPr id="11" name="TextBox 10"/>
          <p:cNvSpPr txBox="1"/>
          <p:nvPr/>
        </p:nvSpPr>
        <p:spPr>
          <a:xfrm>
            <a:off x="8341020" y="5493690"/>
            <a:ext cx="3508473" cy="276999"/>
          </a:xfrm>
          <a:prstGeom prst="rect">
            <a:avLst/>
          </a:prstGeom>
          <a:noFill/>
        </p:spPr>
        <p:txBody>
          <a:bodyPr wrap="square" rtlCol="0">
            <a:spAutoFit/>
          </a:bodyPr>
          <a:lstStyle/>
          <a:p>
            <a:r>
              <a:rPr lang="en-US" sz="1200" dirty="0" smtClean="0">
                <a:solidFill>
                  <a:schemeClr val="accent2"/>
                </a:solidFill>
                <a:latin typeface="+mj-lt"/>
                <a:hlinkClick r:id="rId5" action="ppaction://hlinksldjump"/>
              </a:rPr>
              <a:t>Click here </a:t>
            </a:r>
            <a:r>
              <a:rPr lang="en-US" sz="1200" dirty="0" smtClean="0">
                <a:solidFill>
                  <a:schemeClr val="accent2"/>
                </a:solidFill>
                <a:latin typeface="+mj-lt"/>
              </a:rPr>
              <a:t>to view Persona Example</a:t>
            </a:r>
            <a:endParaRPr lang="en-US" sz="1200" dirty="0">
              <a:solidFill>
                <a:schemeClr val="accent2"/>
              </a:solidFill>
              <a:latin typeface="+mj-lt"/>
            </a:endParaRPr>
          </a:p>
        </p:txBody>
      </p:sp>
      <p:pic>
        <p:nvPicPr>
          <p:cNvPr id="3" name="Picture 2">
            <a:hlinkClick r:id="rId5" action="ppaction://hlinksldjump"/>
          </p:cNvPr>
          <p:cNvPicPr>
            <a:picLocks noChangeAspect="1"/>
          </p:cNvPicPr>
          <p:nvPr/>
        </p:nvPicPr>
        <p:blipFill>
          <a:blip r:embed="rId7"/>
          <a:stretch>
            <a:fillRect/>
          </a:stretch>
        </p:blipFill>
        <p:spPr>
          <a:xfrm>
            <a:off x="8398790" y="3960437"/>
            <a:ext cx="2759371" cy="1533253"/>
          </a:xfrm>
          <a:prstGeom prst="rect">
            <a:avLst/>
          </a:prstGeom>
          <a:ln w="3175">
            <a:solidFill>
              <a:schemeClr val="tx1"/>
            </a:solidFill>
          </a:ln>
        </p:spPr>
      </p:pic>
      <p:pic>
        <p:nvPicPr>
          <p:cNvPr id="5" name="Picture 4">
            <a:hlinkClick r:id="rId4" action="ppaction://hlinksldjump"/>
          </p:cNvPr>
          <p:cNvPicPr>
            <a:picLocks noChangeAspect="1"/>
          </p:cNvPicPr>
          <p:nvPr/>
        </p:nvPicPr>
        <p:blipFill>
          <a:blip r:embed="rId8"/>
          <a:stretch>
            <a:fillRect/>
          </a:stretch>
        </p:blipFill>
        <p:spPr>
          <a:xfrm>
            <a:off x="8366884" y="1553655"/>
            <a:ext cx="2791277" cy="1568874"/>
          </a:xfrm>
          <a:prstGeom prst="rect">
            <a:avLst/>
          </a:prstGeom>
          <a:ln w="3175">
            <a:solidFill>
              <a:schemeClr val="tx1"/>
            </a:solidFill>
          </a:ln>
        </p:spPr>
      </p:pic>
    </p:spTree>
    <p:extLst>
      <p:ext uri="{BB962C8B-B14F-4D97-AF65-F5344CB8AC3E}">
        <p14:creationId xmlns:p14="http://schemas.microsoft.com/office/powerpoint/2010/main" val="29631315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Create Personas</a:t>
            </a:r>
            <a:endParaRPr lang="en-US" dirty="0"/>
          </a:p>
        </p:txBody>
      </p:sp>
      <p:sp>
        <p:nvSpPr>
          <p:cNvPr id="7" name="Text Placeholder 6"/>
          <p:cNvSpPr>
            <a:spLocks noGrp="1"/>
          </p:cNvSpPr>
          <p:nvPr>
            <p:ph type="body" sz="quarter" idx="12"/>
          </p:nvPr>
        </p:nvSpPr>
        <p:spPr>
          <a:xfrm>
            <a:off x="607173" y="1677613"/>
            <a:ext cx="11365087" cy="4343400"/>
          </a:xfrm>
        </p:spPr>
        <p:txBody>
          <a:bodyPr>
            <a:noAutofit/>
          </a:bodyPr>
          <a:lstStyle/>
          <a:p>
            <a:pPr marL="0" indent="0">
              <a:buNone/>
            </a:pPr>
            <a:r>
              <a:rPr lang="en-US" sz="2200" dirty="0" smtClean="0">
                <a:solidFill>
                  <a:schemeClr val="accent2"/>
                </a:solidFill>
              </a:rPr>
              <a:t>A </a:t>
            </a:r>
            <a:r>
              <a:rPr lang="en-US" sz="2200" dirty="0">
                <a:solidFill>
                  <a:schemeClr val="accent2"/>
                </a:solidFill>
              </a:rPr>
              <a:t>customer persona is a fictional character combining essential traits of your customer base. You can create customer personas for each of your audience segments. </a:t>
            </a:r>
            <a:endParaRPr lang="en-US" sz="2200" dirty="0" smtClean="0">
              <a:solidFill>
                <a:schemeClr val="accent2"/>
              </a:solidFill>
            </a:endParaRPr>
          </a:p>
          <a:p>
            <a:pPr marL="0" indent="0">
              <a:buNone/>
            </a:pPr>
            <a:r>
              <a:rPr lang="en-US" sz="2200" dirty="0" smtClean="0">
                <a:solidFill>
                  <a:schemeClr val="accent2"/>
                </a:solidFill>
              </a:rPr>
              <a:t>Customer personas can be shared throughout your organization, with your marketing teams so they can generate winning campaigns and your customer-facing staff to prepare them to close deals faster and offer the best customer service possible. Not only do customer personas help you cater to your customer, they help you empathize with your customer and recognize them as real people with specific needs.</a:t>
            </a:r>
            <a:endParaRPr lang="en-US" sz="2200" dirty="0">
              <a:solidFill>
                <a:schemeClr val="accent2"/>
              </a:solidFill>
            </a:endParaRPr>
          </a:p>
        </p:txBody>
      </p:sp>
    </p:spTree>
    <p:extLst>
      <p:ext uri="{BB962C8B-B14F-4D97-AF65-F5344CB8AC3E}">
        <p14:creationId xmlns:p14="http://schemas.microsoft.com/office/powerpoint/2010/main" val="36066842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Create Customer Personas</a:t>
            </a:r>
            <a:endParaRPr lang="en-US" dirty="0"/>
          </a:p>
        </p:txBody>
      </p:sp>
      <p:sp>
        <p:nvSpPr>
          <p:cNvPr id="7" name="Text Placeholder 6"/>
          <p:cNvSpPr>
            <a:spLocks noGrp="1"/>
          </p:cNvSpPr>
          <p:nvPr>
            <p:ph type="body" sz="quarter" idx="12"/>
          </p:nvPr>
        </p:nvSpPr>
        <p:spPr>
          <a:xfrm>
            <a:off x="531156" y="1760455"/>
            <a:ext cx="11305801" cy="4343400"/>
          </a:xfrm>
        </p:spPr>
        <p:txBody>
          <a:bodyPr>
            <a:noAutofit/>
          </a:bodyPr>
          <a:lstStyle/>
          <a:p>
            <a:pPr marL="0" indent="0">
              <a:buNone/>
            </a:pPr>
            <a:r>
              <a:rPr lang="en-US" sz="2200" i="1" dirty="0" smtClean="0">
                <a:solidFill>
                  <a:schemeClr val="accent2"/>
                </a:solidFill>
              </a:rPr>
              <a:t>Follow the steps below to build your own customer persona, then utilize the template on </a:t>
            </a:r>
            <a:r>
              <a:rPr lang="en-US" sz="2200" b="1" i="1" dirty="0" smtClean="0">
                <a:solidFill>
                  <a:schemeClr val="accent2"/>
                </a:solidFill>
              </a:rPr>
              <a:t>SLIDE 6 </a:t>
            </a:r>
            <a:r>
              <a:rPr lang="en-US" sz="2200" i="1" dirty="0" smtClean="0">
                <a:solidFill>
                  <a:schemeClr val="accent2"/>
                </a:solidFill>
              </a:rPr>
              <a:t>to bring them to life. </a:t>
            </a:r>
            <a:r>
              <a:rPr lang="en-US" sz="2200" b="1" i="1" dirty="0" smtClean="0">
                <a:solidFill>
                  <a:schemeClr val="accent2"/>
                </a:solidFill>
              </a:rPr>
              <a:t>Steps 1-4 </a:t>
            </a:r>
            <a:r>
              <a:rPr lang="en-US" sz="2200" i="1" dirty="0" smtClean="0">
                <a:solidFill>
                  <a:schemeClr val="accent2"/>
                </a:solidFill>
              </a:rPr>
              <a:t>focus on gathering research and information on your partner, while </a:t>
            </a:r>
            <a:r>
              <a:rPr lang="en-US" sz="2200" b="1" i="1" dirty="0" smtClean="0">
                <a:solidFill>
                  <a:schemeClr val="accent2"/>
                </a:solidFill>
              </a:rPr>
              <a:t>steps 5-8 </a:t>
            </a:r>
            <a:r>
              <a:rPr lang="en-US" sz="2200" i="1" dirty="0" smtClean="0">
                <a:solidFill>
                  <a:schemeClr val="accent2"/>
                </a:solidFill>
              </a:rPr>
              <a:t>will help you build your persona.</a:t>
            </a:r>
          </a:p>
          <a:p>
            <a:pPr marL="0" indent="0">
              <a:buNone/>
            </a:pPr>
            <a:r>
              <a:rPr lang="en-US" sz="2200" b="1" dirty="0" smtClean="0">
                <a:solidFill>
                  <a:schemeClr val="accent2"/>
                </a:solidFill>
              </a:rPr>
              <a:t>Step 1: </a:t>
            </a:r>
            <a:r>
              <a:rPr lang="en-US" sz="2200" i="1" dirty="0" smtClean="0">
                <a:solidFill>
                  <a:schemeClr val="accent2"/>
                </a:solidFill>
              </a:rPr>
              <a:t>Conduct Audience Research. </a:t>
            </a:r>
            <a:r>
              <a:rPr lang="en-US" sz="2200" dirty="0" smtClean="0">
                <a:solidFill>
                  <a:schemeClr val="accent2"/>
                </a:solidFill>
              </a:rPr>
              <a:t>Conduct research on your current customer base, utilizing data already at your dispense. For instance, a customer list can reveal a lot about the specific jobs your customers have. You can even use social media as a research tool to observe traits such as specific jobs your customers have and what they care about, and even observe discussion boards or groups to understand them better. Supplement this research with other methods, such as customer interviews, surveys and focus groups. See the Persona Example on </a:t>
            </a:r>
            <a:r>
              <a:rPr lang="en-US" sz="2200" b="1" dirty="0" smtClean="0">
                <a:solidFill>
                  <a:schemeClr val="accent2"/>
                </a:solidFill>
              </a:rPr>
              <a:t>SLIDE 9 </a:t>
            </a:r>
            <a:r>
              <a:rPr lang="en-US" sz="2200" dirty="0" smtClean="0">
                <a:solidFill>
                  <a:schemeClr val="accent2"/>
                </a:solidFill>
              </a:rPr>
              <a:t>for key data points to include.</a:t>
            </a:r>
            <a:endParaRPr lang="en-US" sz="2200" i="1" dirty="0" smtClean="0">
              <a:solidFill>
                <a:srgbClr val="FF0000"/>
              </a:solidFill>
            </a:endParaRPr>
          </a:p>
          <a:p>
            <a:pPr marL="0" indent="0">
              <a:buNone/>
            </a:pPr>
            <a:r>
              <a:rPr lang="en-US" sz="2200" dirty="0" smtClean="0">
                <a:solidFill>
                  <a:schemeClr val="accent2"/>
                </a:solidFill>
              </a:rPr>
              <a:t>Also engage in secondary research, interpreting existing data from reports (e.g., Gartner, IDC, etc.) </a:t>
            </a:r>
            <a:endParaRPr lang="en-US" sz="2200" dirty="0">
              <a:solidFill>
                <a:schemeClr val="accent2"/>
              </a:solidFill>
            </a:endParaRPr>
          </a:p>
        </p:txBody>
      </p:sp>
    </p:spTree>
    <p:extLst>
      <p:ext uri="{BB962C8B-B14F-4D97-AF65-F5344CB8AC3E}">
        <p14:creationId xmlns:p14="http://schemas.microsoft.com/office/powerpoint/2010/main" val="5764906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Customer Personas</a:t>
            </a:r>
          </a:p>
        </p:txBody>
      </p:sp>
      <p:sp>
        <p:nvSpPr>
          <p:cNvPr id="7" name="Text Placeholder 6"/>
          <p:cNvSpPr>
            <a:spLocks noGrp="1"/>
          </p:cNvSpPr>
          <p:nvPr>
            <p:ph type="body" sz="quarter" idx="12"/>
          </p:nvPr>
        </p:nvSpPr>
        <p:spPr>
          <a:xfrm>
            <a:off x="531156" y="1760455"/>
            <a:ext cx="11305801" cy="4343400"/>
          </a:xfrm>
        </p:spPr>
        <p:txBody>
          <a:bodyPr>
            <a:noAutofit/>
          </a:bodyPr>
          <a:lstStyle/>
          <a:p>
            <a:pPr marL="0" indent="0">
              <a:buNone/>
            </a:pPr>
            <a:r>
              <a:rPr lang="en-US" sz="2200" b="1" dirty="0" smtClean="0">
                <a:solidFill>
                  <a:schemeClr val="accent2"/>
                </a:solidFill>
              </a:rPr>
              <a:t>Step </a:t>
            </a:r>
            <a:r>
              <a:rPr lang="en-US" sz="2200" b="1" dirty="0">
                <a:solidFill>
                  <a:schemeClr val="accent2"/>
                </a:solidFill>
              </a:rPr>
              <a:t>2</a:t>
            </a:r>
            <a:r>
              <a:rPr lang="en-US" sz="2200" b="1" dirty="0" smtClean="0">
                <a:solidFill>
                  <a:schemeClr val="accent2"/>
                </a:solidFill>
              </a:rPr>
              <a:t>: </a:t>
            </a:r>
            <a:r>
              <a:rPr lang="en-US" sz="2200" i="1" dirty="0" smtClean="0">
                <a:solidFill>
                  <a:schemeClr val="accent2"/>
                </a:solidFill>
              </a:rPr>
              <a:t>Leverage Your Analytics Tools. </a:t>
            </a:r>
            <a:r>
              <a:rPr lang="en-US" sz="2200" dirty="0" smtClean="0">
                <a:solidFill>
                  <a:schemeClr val="accent2"/>
                </a:solidFill>
              </a:rPr>
              <a:t>Analytics tools can show valuable demographic information. Adding a Google Analytics embed code on your website can show who is driving traffic to your page and display user age, gender and interest categories, and social media platforms, such as Facebook, can reveal and breakdown demographics by age, nationality, city and language.</a:t>
            </a:r>
          </a:p>
          <a:p>
            <a:pPr marL="0" indent="0">
              <a:buNone/>
            </a:pPr>
            <a:r>
              <a:rPr lang="en-US" sz="2200" b="1" dirty="0" smtClean="0">
                <a:solidFill>
                  <a:schemeClr val="accent2"/>
                </a:solidFill>
              </a:rPr>
              <a:t>Step 3: </a:t>
            </a:r>
            <a:r>
              <a:rPr lang="en-US" sz="2200" i="1" dirty="0" smtClean="0">
                <a:solidFill>
                  <a:schemeClr val="accent2"/>
                </a:solidFill>
              </a:rPr>
              <a:t>Analyze your competitors. </a:t>
            </a:r>
            <a:r>
              <a:rPr lang="en-US" sz="2200" dirty="0" smtClean="0">
                <a:solidFill>
                  <a:schemeClr val="accent2"/>
                </a:solidFill>
              </a:rPr>
              <a:t>Research your competitors media channels, and analyze who they are targeting. Are they similar groups? Should you target this audience as well or not?</a:t>
            </a:r>
            <a:endParaRPr lang="en-US" sz="2200" b="1" i="1" dirty="0">
              <a:solidFill>
                <a:schemeClr val="accent2"/>
              </a:solidFill>
            </a:endParaRPr>
          </a:p>
          <a:p>
            <a:pPr marL="0" indent="0">
              <a:buNone/>
            </a:pPr>
            <a:r>
              <a:rPr lang="en-US" sz="2200" b="1" dirty="0" smtClean="0">
                <a:solidFill>
                  <a:schemeClr val="accent2"/>
                </a:solidFill>
              </a:rPr>
              <a:t>Step 4: </a:t>
            </a:r>
            <a:r>
              <a:rPr lang="en-US" sz="2200" i="1" dirty="0" smtClean="0">
                <a:solidFill>
                  <a:schemeClr val="accent2"/>
                </a:solidFill>
              </a:rPr>
              <a:t>Engage in social listening. </a:t>
            </a:r>
            <a:r>
              <a:rPr lang="en-US" sz="2200" dirty="0" smtClean="0">
                <a:solidFill>
                  <a:schemeClr val="accent2"/>
                </a:solidFill>
              </a:rPr>
              <a:t>Social media management tools like </a:t>
            </a:r>
            <a:r>
              <a:rPr lang="en-US" sz="2200" dirty="0" err="1" smtClean="0">
                <a:solidFill>
                  <a:schemeClr val="accent2"/>
                </a:solidFill>
                <a:hlinkClick r:id="rId2"/>
              </a:rPr>
              <a:t>Hootsuite</a:t>
            </a:r>
            <a:r>
              <a:rPr lang="en-US" sz="2200" dirty="0" smtClean="0">
                <a:solidFill>
                  <a:schemeClr val="accent2"/>
                </a:solidFill>
              </a:rPr>
              <a:t>, </a:t>
            </a:r>
            <a:r>
              <a:rPr lang="en-US" sz="2200" dirty="0" smtClean="0">
                <a:solidFill>
                  <a:schemeClr val="accent2"/>
                </a:solidFill>
                <a:hlinkClick r:id="rId3"/>
              </a:rPr>
              <a:t>Sprout Social </a:t>
            </a:r>
            <a:r>
              <a:rPr lang="en-US" sz="2200" dirty="0" smtClean="0">
                <a:solidFill>
                  <a:schemeClr val="accent2"/>
                </a:solidFill>
              </a:rPr>
              <a:t>and </a:t>
            </a:r>
            <a:r>
              <a:rPr lang="en-US" sz="2200" dirty="0" err="1" smtClean="0">
                <a:solidFill>
                  <a:schemeClr val="accent2"/>
                </a:solidFill>
                <a:hlinkClick r:id="rId4"/>
              </a:rPr>
              <a:t>Sprinklr</a:t>
            </a:r>
            <a:r>
              <a:rPr lang="en-US" sz="2200" dirty="0" smtClean="0">
                <a:solidFill>
                  <a:schemeClr val="accent2"/>
                </a:solidFill>
              </a:rPr>
              <a:t> allow you set up search streams and engage in social listening. See and observe how your target audience mentions your products, industry, competitors, etc., by setting filters for specific keywords.</a:t>
            </a:r>
          </a:p>
          <a:p>
            <a:pPr marL="0" indent="0">
              <a:buNone/>
            </a:pPr>
            <a:endParaRPr lang="en-US" sz="2200" dirty="0">
              <a:solidFill>
                <a:schemeClr val="accent2"/>
              </a:solidFill>
            </a:endParaRPr>
          </a:p>
        </p:txBody>
      </p:sp>
    </p:spTree>
    <p:extLst>
      <p:ext uri="{BB962C8B-B14F-4D97-AF65-F5344CB8AC3E}">
        <p14:creationId xmlns:p14="http://schemas.microsoft.com/office/powerpoint/2010/main" val="34213198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Customer Personas</a:t>
            </a:r>
          </a:p>
        </p:txBody>
      </p:sp>
      <p:sp>
        <p:nvSpPr>
          <p:cNvPr id="7" name="Text Placeholder 6"/>
          <p:cNvSpPr>
            <a:spLocks noGrp="1"/>
          </p:cNvSpPr>
          <p:nvPr>
            <p:ph type="body" sz="quarter" idx="12"/>
          </p:nvPr>
        </p:nvSpPr>
        <p:spPr>
          <a:xfrm>
            <a:off x="531156" y="1760455"/>
            <a:ext cx="11305801" cy="4343400"/>
          </a:xfrm>
        </p:spPr>
        <p:txBody>
          <a:bodyPr>
            <a:noAutofit/>
          </a:bodyPr>
          <a:lstStyle/>
          <a:p>
            <a:pPr marL="0" indent="0">
              <a:buNone/>
            </a:pPr>
            <a:r>
              <a:rPr lang="en-US" sz="2200" b="1" dirty="0" smtClean="0">
                <a:solidFill>
                  <a:schemeClr val="accent2"/>
                </a:solidFill>
              </a:rPr>
              <a:t>Step 5: </a:t>
            </a:r>
            <a:r>
              <a:rPr lang="en-US" sz="2200" i="1" dirty="0" smtClean="0">
                <a:solidFill>
                  <a:schemeClr val="accent2"/>
                </a:solidFill>
              </a:rPr>
              <a:t>Identify customer challenges. </a:t>
            </a:r>
            <a:r>
              <a:rPr lang="en-US" sz="2200" dirty="0" smtClean="0">
                <a:solidFill>
                  <a:schemeClr val="accent2"/>
                </a:solidFill>
              </a:rPr>
              <a:t>Based on the research you’ve collected, identify the challenges and pain points your customer experiences. You can also engage with your stakeholders and customer-facing teams to identify which questions partners are asking the most, revealing what their common barriers are. </a:t>
            </a:r>
          </a:p>
          <a:p>
            <a:pPr marL="0" indent="0">
              <a:buNone/>
            </a:pPr>
            <a:r>
              <a:rPr lang="en-US" sz="2200" b="1" dirty="0" smtClean="0">
                <a:solidFill>
                  <a:schemeClr val="accent2"/>
                </a:solidFill>
              </a:rPr>
              <a:t>Step 6: </a:t>
            </a:r>
            <a:r>
              <a:rPr lang="en-US" sz="2200" i="1" dirty="0" smtClean="0">
                <a:solidFill>
                  <a:schemeClr val="accent2"/>
                </a:solidFill>
              </a:rPr>
              <a:t>Identify their goals. </a:t>
            </a:r>
            <a:r>
              <a:rPr lang="en-US" sz="2200" dirty="0" smtClean="0">
                <a:solidFill>
                  <a:schemeClr val="accent2"/>
                </a:solidFill>
              </a:rPr>
              <a:t>Knowing your customer's goals whether or not it relates directly to your products and solutions can help you develop a tone in your messaging aligned with what they want to achieve. Speak with your customer-facing teams to better understand their motivations.</a:t>
            </a:r>
          </a:p>
          <a:p>
            <a:pPr marL="0" indent="0">
              <a:buNone/>
            </a:pPr>
            <a:r>
              <a:rPr lang="en-US" sz="2200" b="1" dirty="0" smtClean="0">
                <a:solidFill>
                  <a:schemeClr val="accent2"/>
                </a:solidFill>
              </a:rPr>
              <a:t>Step 7: </a:t>
            </a:r>
            <a:r>
              <a:rPr lang="en-US" sz="2200" i="1" dirty="0" smtClean="0">
                <a:solidFill>
                  <a:schemeClr val="accent2"/>
                </a:solidFill>
              </a:rPr>
              <a:t>Identify how your brand serves your customers. </a:t>
            </a:r>
            <a:r>
              <a:rPr lang="en-US" sz="2200" dirty="0" smtClean="0">
                <a:solidFill>
                  <a:schemeClr val="accent2"/>
                </a:solidFill>
              </a:rPr>
              <a:t>Once you understand your customers needs, how do your products and services help them minimize their pain points and maximize their goals? What are the benefits of your product? How does it serve your customers?</a:t>
            </a:r>
            <a:endParaRPr lang="en-US" sz="2200" b="1" dirty="0" smtClean="0">
              <a:solidFill>
                <a:schemeClr val="accent2"/>
              </a:solidFill>
            </a:endParaRPr>
          </a:p>
          <a:p>
            <a:pPr marL="0" indent="0">
              <a:buNone/>
            </a:pPr>
            <a:endParaRPr lang="en-US" sz="2200" dirty="0">
              <a:solidFill>
                <a:schemeClr val="accent2"/>
              </a:solidFill>
            </a:endParaRPr>
          </a:p>
        </p:txBody>
      </p:sp>
    </p:spTree>
    <p:extLst>
      <p:ext uri="{BB962C8B-B14F-4D97-AF65-F5344CB8AC3E}">
        <p14:creationId xmlns:p14="http://schemas.microsoft.com/office/powerpoint/2010/main" val="42053174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Create Customer Personas</a:t>
            </a:r>
          </a:p>
        </p:txBody>
      </p:sp>
      <p:sp>
        <p:nvSpPr>
          <p:cNvPr id="7" name="Text Placeholder 6"/>
          <p:cNvSpPr>
            <a:spLocks noGrp="1"/>
          </p:cNvSpPr>
          <p:nvPr>
            <p:ph type="body" sz="quarter" idx="12"/>
          </p:nvPr>
        </p:nvSpPr>
        <p:spPr>
          <a:xfrm>
            <a:off x="531156" y="1760455"/>
            <a:ext cx="11305801" cy="4343400"/>
          </a:xfrm>
        </p:spPr>
        <p:txBody>
          <a:bodyPr>
            <a:noAutofit/>
          </a:bodyPr>
          <a:lstStyle/>
          <a:p>
            <a:pPr marL="0" indent="0">
              <a:buNone/>
            </a:pPr>
            <a:r>
              <a:rPr lang="en-US" sz="2200" b="1" dirty="0" smtClean="0">
                <a:solidFill>
                  <a:schemeClr val="accent2"/>
                </a:solidFill>
              </a:rPr>
              <a:t>Step 8: </a:t>
            </a:r>
            <a:r>
              <a:rPr lang="en-US" sz="2200" i="1" dirty="0" smtClean="0">
                <a:solidFill>
                  <a:schemeClr val="accent2"/>
                </a:solidFill>
              </a:rPr>
              <a:t>Create your persona! </a:t>
            </a:r>
            <a:r>
              <a:rPr lang="en-US" sz="2200" dirty="0" smtClean="0">
                <a:solidFill>
                  <a:schemeClr val="accent2"/>
                </a:solidFill>
              </a:rPr>
              <a:t>Review your research and find common characteristics between your customers. Transform your findings into profiles representing each of your customer segments. Your profiles should include: Names, job titles, demographic information, jobs to do, pains and motivations, but can be expanded to include bios and quotes. While this information is fictional and represents a broad sample of your customer segment, they help you recognize your customers as real people and empathize with them.</a:t>
            </a:r>
          </a:p>
          <a:p>
            <a:pPr marL="0" indent="0">
              <a:buNone/>
            </a:pPr>
            <a:r>
              <a:rPr lang="en-US" sz="2200" dirty="0" smtClean="0">
                <a:solidFill>
                  <a:schemeClr val="accent2"/>
                </a:solidFill>
              </a:rPr>
              <a:t>Use the persona template on the </a:t>
            </a:r>
            <a:r>
              <a:rPr lang="en-US" sz="2200" b="1" dirty="0" smtClean="0">
                <a:solidFill>
                  <a:schemeClr val="accent2"/>
                </a:solidFill>
              </a:rPr>
              <a:t>SLIDE 8</a:t>
            </a:r>
            <a:r>
              <a:rPr lang="en-US" sz="2200" dirty="0" smtClean="0">
                <a:solidFill>
                  <a:schemeClr val="accent2"/>
                </a:solidFill>
              </a:rPr>
              <a:t> to fill in your findings and develop your completed persona(s).</a:t>
            </a:r>
            <a:endParaRPr lang="en-US" sz="2200" dirty="0">
              <a:solidFill>
                <a:schemeClr val="accent2"/>
              </a:solidFill>
            </a:endParaRPr>
          </a:p>
          <a:p>
            <a:pPr marL="0" indent="0">
              <a:buNone/>
            </a:pPr>
            <a:r>
              <a:rPr lang="en-US" sz="2200" dirty="0" smtClean="0">
                <a:solidFill>
                  <a:schemeClr val="accent2"/>
                </a:solidFill>
              </a:rPr>
              <a:t>Share your personas with your team and use them to inform your messaging and key business decisions, keeping customers central to the process. Revisit your personas and revise them regularly as your customer experiences alter and expand. </a:t>
            </a:r>
            <a:endParaRPr lang="en-US" sz="2200" dirty="0" smtClean="0">
              <a:solidFill>
                <a:srgbClr val="FF0000"/>
              </a:solidFill>
            </a:endParaRPr>
          </a:p>
          <a:p>
            <a:pPr marL="0" indent="0">
              <a:buNone/>
            </a:pPr>
            <a:endParaRPr lang="en-US" sz="2200" dirty="0">
              <a:solidFill>
                <a:schemeClr val="accent2"/>
              </a:solidFill>
            </a:endParaRPr>
          </a:p>
        </p:txBody>
      </p:sp>
    </p:spTree>
    <p:extLst>
      <p:ext uri="{BB962C8B-B14F-4D97-AF65-F5344CB8AC3E}">
        <p14:creationId xmlns:p14="http://schemas.microsoft.com/office/powerpoint/2010/main" val="37127141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Persona Template</a:t>
            </a:r>
            <a:endParaRPr lang="en-US" dirty="0"/>
          </a:p>
        </p:txBody>
      </p:sp>
      <p:sp>
        <p:nvSpPr>
          <p:cNvPr id="2" name="Text Placeholder 1"/>
          <p:cNvSpPr>
            <a:spLocks noGrp="1"/>
          </p:cNvSpPr>
          <p:nvPr>
            <p:ph type="body" sz="quarter" idx="12"/>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6"/>
          <p:cNvSpPr txBox="1">
            <a:spLocks/>
          </p:cNvSpPr>
          <p:nvPr/>
        </p:nvSpPr>
        <p:spPr bwMode="auto">
          <a:xfrm>
            <a:off x="702083" y="4512060"/>
            <a:ext cx="2306708" cy="1583940"/>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a:t>
            </a:r>
          </a:p>
          <a:p>
            <a:pPr marL="88900" indent="-88900">
              <a:spcBef>
                <a:spcPct val="20000"/>
              </a:spcBef>
              <a:defRPr/>
            </a:pPr>
            <a:r>
              <a:rPr lang="en-US" sz="1400" i="1" dirty="0" smtClean="0">
                <a:solidFill>
                  <a:schemeClr val="bg1">
                    <a:lumMod val="65000"/>
                  </a:schemeClr>
                </a:solidFill>
                <a:latin typeface="+mn-lt"/>
              </a:rPr>
              <a:t>write information here.</a:t>
            </a:r>
            <a:endParaRPr lang="en-GB" sz="900" i="1" dirty="0">
              <a:solidFill>
                <a:schemeClr val="tx2">
                  <a:lumMod val="75000"/>
                </a:schemeClr>
              </a:solidFill>
              <a:latin typeface="Arial" charset="0"/>
            </a:endParaRPr>
          </a:p>
        </p:txBody>
      </p:sp>
      <p:sp>
        <p:nvSpPr>
          <p:cNvPr id="9" name="Text Placeholder 26"/>
          <p:cNvSpPr txBox="1">
            <a:spLocks/>
          </p:cNvSpPr>
          <p:nvPr/>
        </p:nvSpPr>
        <p:spPr bwMode="auto">
          <a:xfrm>
            <a:off x="3540742" y="1919172"/>
            <a:ext cx="2306708" cy="4100628"/>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a:t>
            </a:r>
          </a:p>
          <a:p>
            <a:pPr marL="88900" indent="-88900">
              <a:spcBef>
                <a:spcPct val="20000"/>
              </a:spcBef>
              <a:defRPr/>
            </a:pPr>
            <a:r>
              <a:rPr lang="en-US" sz="1400" i="1" dirty="0" smtClean="0">
                <a:solidFill>
                  <a:schemeClr val="bg1">
                    <a:lumMod val="65000"/>
                  </a:schemeClr>
                </a:solidFill>
                <a:latin typeface="+mn-lt"/>
              </a:rPr>
              <a:t>write information here.</a:t>
            </a:r>
            <a:endParaRPr lang="en-GB" sz="900" i="1" dirty="0">
              <a:solidFill>
                <a:schemeClr val="tx2">
                  <a:lumMod val="75000"/>
                </a:schemeClr>
              </a:solidFill>
              <a:latin typeface="Arial" charset="0"/>
            </a:endParaRPr>
          </a:p>
        </p:txBody>
      </p:sp>
      <p:sp>
        <p:nvSpPr>
          <p:cNvPr id="10" name="Text Placeholder 26"/>
          <p:cNvSpPr txBox="1">
            <a:spLocks/>
          </p:cNvSpPr>
          <p:nvPr/>
        </p:nvSpPr>
        <p:spPr bwMode="auto">
          <a:xfrm>
            <a:off x="6413221" y="1919172"/>
            <a:ext cx="2306708" cy="4100628"/>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a:t>
            </a:r>
          </a:p>
          <a:p>
            <a:pPr marL="88900" indent="-88900">
              <a:spcBef>
                <a:spcPct val="20000"/>
              </a:spcBef>
              <a:defRPr/>
            </a:pPr>
            <a:r>
              <a:rPr lang="en-US" sz="1400" i="1" dirty="0" smtClean="0">
                <a:solidFill>
                  <a:schemeClr val="bg1">
                    <a:lumMod val="65000"/>
                  </a:schemeClr>
                </a:solidFill>
                <a:latin typeface="+mn-lt"/>
              </a:rPr>
              <a:t>write information here.</a:t>
            </a:r>
            <a:endParaRPr lang="en-GB" sz="900" i="1" dirty="0">
              <a:solidFill>
                <a:schemeClr val="tx2">
                  <a:lumMod val="75000"/>
                </a:schemeClr>
              </a:solidFill>
              <a:latin typeface="Arial" charset="0"/>
            </a:endParaRPr>
          </a:p>
        </p:txBody>
      </p:sp>
      <p:sp>
        <p:nvSpPr>
          <p:cNvPr id="11" name="Text Placeholder 26"/>
          <p:cNvSpPr txBox="1">
            <a:spLocks/>
          </p:cNvSpPr>
          <p:nvPr/>
        </p:nvSpPr>
        <p:spPr bwMode="auto">
          <a:xfrm>
            <a:off x="9285700" y="1919172"/>
            <a:ext cx="2306708" cy="4100628"/>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a:t>
            </a:r>
          </a:p>
          <a:p>
            <a:pPr marL="88900" indent="-88900">
              <a:spcBef>
                <a:spcPct val="20000"/>
              </a:spcBef>
              <a:defRPr/>
            </a:pPr>
            <a:r>
              <a:rPr lang="en-US" sz="1400" i="1" dirty="0" smtClean="0">
                <a:solidFill>
                  <a:schemeClr val="bg1">
                    <a:lumMod val="65000"/>
                  </a:schemeClr>
                </a:solidFill>
                <a:latin typeface="+mn-lt"/>
              </a:rPr>
              <a:t>write information here.</a:t>
            </a:r>
            <a:endParaRPr lang="en-GB" sz="900" i="1" dirty="0">
              <a:solidFill>
                <a:schemeClr val="tx2">
                  <a:lumMod val="75000"/>
                </a:schemeClr>
              </a:solidFill>
              <a:latin typeface="Arial" charset="0"/>
            </a:endParaRPr>
          </a:p>
        </p:txBody>
      </p:sp>
      <p:sp>
        <p:nvSpPr>
          <p:cNvPr id="12" name="Text Placeholder 26"/>
          <p:cNvSpPr txBox="1">
            <a:spLocks/>
          </p:cNvSpPr>
          <p:nvPr/>
        </p:nvSpPr>
        <p:spPr bwMode="auto">
          <a:xfrm>
            <a:off x="8765759" y="732030"/>
            <a:ext cx="2688304" cy="348942"/>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a:t>
            </a:r>
            <a:r>
              <a:rPr lang="en-US" sz="1400" i="1" dirty="0" smtClean="0">
                <a:solidFill>
                  <a:schemeClr val="bg1">
                    <a:lumMod val="65000"/>
                  </a:schemeClr>
                </a:solidFill>
                <a:latin typeface="+mn-lt"/>
              </a:rPr>
              <a:t>here</a:t>
            </a:r>
            <a:r>
              <a:rPr lang="en-US" sz="1400" i="1" dirty="0">
                <a:solidFill>
                  <a:schemeClr val="bg1">
                    <a:lumMod val="65000"/>
                  </a:schemeClr>
                </a:solidFill>
                <a:latin typeface="+mn-lt"/>
              </a:rPr>
              <a:t> </a:t>
            </a:r>
            <a:r>
              <a:rPr lang="en-US" sz="1400" i="1" dirty="0" smtClean="0">
                <a:solidFill>
                  <a:schemeClr val="bg1">
                    <a:lumMod val="65000"/>
                  </a:schemeClr>
                </a:solidFill>
                <a:latin typeface="+mn-lt"/>
              </a:rPr>
              <a:t>to insert customer segment</a:t>
            </a:r>
            <a:endParaRPr lang="en-GB" sz="900" i="1" dirty="0">
              <a:solidFill>
                <a:schemeClr val="tx2">
                  <a:lumMod val="75000"/>
                </a:schemeClr>
              </a:solidFill>
              <a:latin typeface="Arial" charset="0"/>
            </a:endParaRPr>
          </a:p>
        </p:txBody>
      </p:sp>
      <p:sp>
        <p:nvSpPr>
          <p:cNvPr id="13" name="Text Placeholder 26"/>
          <p:cNvSpPr txBox="1">
            <a:spLocks/>
          </p:cNvSpPr>
          <p:nvPr/>
        </p:nvSpPr>
        <p:spPr bwMode="auto">
          <a:xfrm>
            <a:off x="1458580" y="762000"/>
            <a:ext cx="2688304" cy="348942"/>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a:t>
            </a:r>
            <a:r>
              <a:rPr lang="en-US" sz="1400" i="1" dirty="0" smtClean="0">
                <a:solidFill>
                  <a:schemeClr val="bg1">
                    <a:lumMod val="65000"/>
                  </a:schemeClr>
                </a:solidFill>
                <a:latin typeface="+mn-lt"/>
              </a:rPr>
              <a:t>here</a:t>
            </a:r>
            <a:r>
              <a:rPr lang="en-US" sz="1400" i="1" dirty="0">
                <a:solidFill>
                  <a:schemeClr val="bg1">
                    <a:lumMod val="65000"/>
                  </a:schemeClr>
                </a:solidFill>
                <a:latin typeface="+mn-lt"/>
              </a:rPr>
              <a:t> </a:t>
            </a:r>
            <a:r>
              <a:rPr lang="en-US" sz="1400" i="1" dirty="0" smtClean="0">
                <a:solidFill>
                  <a:schemeClr val="bg1">
                    <a:lumMod val="65000"/>
                  </a:schemeClr>
                </a:solidFill>
                <a:latin typeface="+mn-lt"/>
              </a:rPr>
              <a:t>to insert customer name</a:t>
            </a:r>
            <a:endParaRPr lang="en-GB" sz="900" i="1" dirty="0">
              <a:solidFill>
                <a:schemeClr val="tx2">
                  <a:lumMod val="75000"/>
                </a:schemeClr>
              </a:solidFill>
              <a:latin typeface="Arial" charset="0"/>
            </a:endParaRPr>
          </a:p>
        </p:txBody>
      </p:sp>
      <p:sp>
        <p:nvSpPr>
          <p:cNvPr id="14" name="Rectangle 13"/>
          <p:cNvSpPr/>
          <p:nvPr/>
        </p:nvSpPr>
        <p:spPr>
          <a:xfrm>
            <a:off x="0" y="-596532"/>
            <a:ext cx="1932158" cy="4098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Persona Template</a:t>
            </a:r>
          </a:p>
        </p:txBody>
      </p:sp>
    </p:spTree>
    <p:extLst>
      <p:ext uri="{BB962C8B-B14F-4D97-AF65-F5344CB8AC3E}">
        <p14:creationId xmlns:p14="http://schemas.microsoft.com/office/powerpoint/2010/main" val="166043600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0" y="-1"/>
            <a:ext cx="12192000" cy="6860655"/>
          </a:xfrm>
          <a:prstGeom prst="rect">
            <a:avLst/>
          </a:prstGeom>
        </p:spPr>
      </p:pic>
      <p:sp>
        <p:nvSpPr>
          <p:cNvPr id="17" name="Rectangle 16"/>
          <p:cNvSpPr/>
          <p:nvPr/>
        </p:nvSpPr>
        <p:spPr>
          <a:xfrm>
            <a:off x="0" y="-596532"/>
            <a:ext cx="1932158" cy="4098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Persona Example</a:t>
            </a:r>
          </a:p>
        </p:txBody>
      </p:sp>
    </p:spTree>
    <p:extLst>
      <p:ext uri="{BB962C8B-B14F-4D97-AF65-F5344CB8AC3E}">
        <p14:creationId xmlns:p14="http://schemas.microsoft.com/office/powerpoint/2010/main" val="123766661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540AE1E-AF31-4DF8-A32F-9C3362CAEBCE}"/>
    </a:ext>
  </a:ext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7D0C632D-C125-4DA0-9AB3-ED74905672FE}"/>
    </a:ext>
  </a:extLst>
</a:theme>
</file>

<file path=ppt/theme/theme3.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2E8A071-51FC-4FE2-BC1D-CFFAAE602A8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B8DC2F8CE6514CAFB2C443063BE54F" ma:contentTypeVersion="82" ma:contentTypeDescription="Create a new document." ma:contentTypeScope="" ma:versionID="b66037d28aa0c5525203d5e52b4ab5bb">
  <xsd:schema xmlns:xsd="http://www.w3.org/2001/XMLSchema" xmlns:xs="http://www.w3.org/2001/XMLSchema" xmlns:p="http://schemas.microsoft.com/office/2006/metadata/properties" xmlns:ns2="4611c49f-34a6-4e8b-b9c6-e5dcc79dfdee" xmlns:ns3="5648b3e9-6595-4512-8df4-c4f07e44d377" targetNamespace="http://schemas.microsoft.com/office/2006/metadata/properties" ma:root="true" ma:fieldsID="e36d9797ffc4366fbfa5d250c26dca02" ns2:_="" ns3:_="">
    <xsd:import namespace="4611c49f-34a6-4e8b-b9c6-e5dcc79dfdee"/>
    <xsd:import namespace="5648b3e9-6595-4512-8df4-c4f07e44d377"/>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Document_x0020_Owner"/>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1c49f-34a6-4e8b-b9c6-e5dcc79dfdee"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48b3e9-6595-4512-8df4-c4f07e44d377" elementFormDefault="qualified">
    <xsd:import namespace="http://schemas.microsoft.com/office/2006/documentManagement/types"/>
    <xsd:import namespace="http://schemas.microsoft.com/office/infopath/2007/PartnerControls"/>
    <xsd:element name="Category" ma:index="7" ma:displayName="Category" ma:default="Cloud (General)" ma:format="Dropdown" ma:internalName="Category" ma:readOnly="false">
      <xsd:simpleType>
        <xsd:restriction base="dms:Choice">
          <xsd:enumeration value="Cloud (General)"/>
          <xsd:enumeration value="StreamOne"/>
          <xsd:enumeration value="Microsoft"/>
          <xsd:enumeration value="ConnectWise"/>
          <xsd:enumeration value="BitTitan"/>
          <xsd:enumeration value="SkyKick"/>
          <xsd:enumeration value="Akumina"/>
          <xsd:enumeration value="RapidStart CRM"/>
          <xsd:enumeration value="Spanning"/>
          <xsd:enumeration value="Veeam"/>
          <xsd:enumeration value="CSP Field Sales Kit"/>
          <xsd:enumeration value="Disti Now"/>
          <xsd:enumeration value="Autodesk"/>
          <xsd:enumeration value="AWS"/>
          <xsd:enumeration value="Cloud Practice Builder"/>
          <xsd:enumeration value="Cloud and Automation"/>
          <xsd:enumeration value="IoT &amp; Cloud"/>
        </xsd:restriction>
      </xsd:simpleType>
    </xsd:element>
    <xsd:element name="Document_x0020_Owner" ma:index="8" ma:displayName="Document Owner" ma:default="Laura Vanassche" ma:description="Person responsible for information provided." ma:format="Dropdown" ma:internalName="Document_x0020_Owner">
      <xsd:simpleType>
        <xsd:restriction base="dms:Choice">
          <xsd:enumeration value="Richard Parker"/>
          <xsd:enumeration value="Laura Vanassche"/>
          <xsd:enumeration value="Jess Taveras"/>
          <xsd:enumeration value="Mike Loos"/>
          <xsd:enumeration value="Chloe Letourneau"/>
          <xsd:enumeration value="Sydney O'Reilly"/>
          <xsd:enumeration value="Kathy Schauer"/>
          <xsd:enumeration value="Jeremy Singh"/>
          <xsd:enumeration value="Melissa Ruiz"/>
          <xsd:enumeration value="Raquel Acuna"/>
          <xsd:enumeration value="Jamie Planas"/>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Owner xmlns="5648b3e9-6595-4512-8df4-c4f07e44d377">Jamie Planas</Document_x0020_Owner>
    <Category xmlns="5648b3e9-6595-4512-8df4-c4f07e44d377">Cloud (General)</Category>
    <_dlc_DocId xmlns="4611c49f-34a6-4e8b-b9c6-e5dcc79dfdee">Q2N6654FU3C7-1715462275-96</_dlc_DocId>
    <_dlc_DocIdUrl xmlns="4611c49f-34a6-4e8b-b9c6-e5dcc79dfdee">
      <Url>https://tdworldwide.sharepoint.com/US-TDCloud/_layouts/15/DocIdRedir.aspx?ID=Q2N6654FU3C7-1715462275-96</Url>
      <Description>Q2N6654FU3C7-1715462275-96</Description>
    </_dlc_DocIdUrl>
    <SharedWithUsers xmlns="4611c49f-34a6-4e8b-b9c6-e5dcc79dfdee">
      <UserInfo>
        <DisplayName>Williams, Sean</DisplayName>
        <AccountId>13223</AccountId>
        <AccountType/>
      </UserInfo>
    </SharedWithUsers>
  </documentManagement>
</p:properties>
</file>

<file path=customXml/itemProps1.xml><?xml version="1.0" encoding="utf-8"?>
<ds:datastoreItem xmlns:ds="http://schemas.openxmlformats.org/officeDocument/2006/customXml" ds:itemID="{83011FA4-E389-481C-9238-9CCE4A401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1c49f-34a6-4e8b-b9c6-e5dcc79dfdee"/>
    <ds:schemaRef ds:uri="5648b3e9-6595-4512-8df4-c4f07e44d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ED67E-AF10-4172-B41C-24FACBE189C8}">
  <ds:schemaRefs>
    <ds:schemaRef ds:uri="http://schemas.microsoft.com/sharepoint/events"/>
  </ds:schemaRefs>
</ds:datastoreItem>
</file>

<file path=customXml/itemProps3.xml><?xml version="1.0" encoding="utf-8"?>
<ds:datastoreItem xmlns:ds="http://schemas.openxmlformats.org/officeDocument/2006/customXml" ds:itemID="{6E23BC4E-DB75-4221-9762-210C9D4F98F6}">
  <ds:schemaRefs>
    <ds:schemaRef ds:uri="http://schemas.microsoft.com/sharepoint/v3/contenttype/forms"/>
  </ds:schemaRefs>
</ds:datastoreItem>
</file>

<file path=customXml/itemProps4.xml><?xml version="1.0" encoding="utf-8"?>
<ds:datastoreItem xmlns:ds="http://schemas.openxmlformats.org/officeDocument/2006/customXml" ds:itemID="{DFFB0B48-393D-4F15-B7FA-6669D72F5B7B}">
  <ds:schemaRefs>
    <ds:schemaRef ds:uri="4611c49f-34a6-4e8b-b9c6-e5dcc79dfdee"/>
    <ds:schemaRef ds:uri="http://purl.org/dc/elements/1.1/"/>
    <ds:schemaRef ds:uri="http://schemas.microsoft.com/office/2006/metadata/properties"/>
    <ds:schemaRef ds:uri="http://purl.org/dc/terms/"/>
    <ds:schemaRef ds:uri="http://schemas.openxmlformats.org/package/2006/metadata/core-properties"/>
    <ds:schemaRef ds:uri="5648b3e9-6595-4512-8df4-c4f07e44d377"/>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Template</Template>
  <TotalTime>4974</TotalTime>
  <Words>921</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Arial</vt:lpstr>
      <vt:lpstr>Calibri</vt:lpstr>
      <vt:lpstr>Calibri Light</vt:lpstr>
      <vt:lpstr>Corbel</vt:lpstr>
      <vt:lpstr>Helvetica Neue</vt:lpstr>
      <vt:lpstr>Webdings</vt:lpstr>
      <vt:lpstr>Wingdings</vt:lpstr>
      <vt:lpstr>Work Sans Light</vt:lpstr>
      <vt:lpstr>Title Slide</vt:lpstr>
      <vt:lpstr>Divider</vt:lpstr>
      <vt:lpstr>Body</vt:lpstr>
      <vt:lpstr>Custom Design</vt:lpstr>
      <vt:lpstr>Persona Template </vt:lpstr>
      <vt:lpstr>Table of Contents</vt:lpstr>
      <vt:lpstr>Why Create Personas</vt:lpstr>
      <vt:lpstr>How to Create Customer Personas</vt:lpstr>
      <vt:lpstr>How to Create Customer Personas</vt:lpstr>
      <vt:lpstr>How to Create Customer Personas</vt:lpstr>
      <vt:lpstr>How to Create Customer Personas</vt:lpstr>
      <vt:lpstr>Persona Template</vt:lpstr>
      <vt:lpstr>PowerPoint Presentation</vt:lpstr>
      <vt:lpstr>Additional Resources</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Template</dc:title>
  <dc:creator>Martinez, Ashley</dc:creator>
  <cp:lastModifiedBy>Martinez, Ashley</cp:lastModifiedBy>
  <cp:revision>62</cp:revision>
  <cp:lastPrinted>2017-08-09T18:33:39Z</cp:lastPrinted>
  <dcterms:created xsi:type="dcterms:W3CDTF">2018-12-03T22:37:35Z</dcterms:created>
  <dcterms:modified xsi:type="dcterms:W3CDTF">2018-12-18T18:40:43Z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0x01010089B8DC2F8CE6514CAFB2C443063BE54F</vt:lpwstr>
  </property>
  <property fmtid="{D5CDD505-2E9C-101B-9397-08002B2CF9AE}" pid="3" name="_dlc_DocIdItemGuid">
    <vt:lpwstr>cb955a9a-e1ab-49a0-bf95-0cb4af0a1484</vt:lpwstr>
  </property>
  <property fmtid="{D5CDD505-2E9C-101B-9397-08002B2CF9AE}" pid="4" name="MSIP_Label_3a23c400-78e7-4d42-982d-273adef68ef9_Enabled">
    <vt:lpwstr>True</vt:lpwstr>
  </property>
  <property fmtid="{D5CDD505-2E9C-101B-9397-08002B2CF9AE}" pid="5" name="MSIP_Label_3a23c400-78e7-4d42-982d-273adef68ef9_SiteId">
    <vt:lpwstr>7fe14ab6-8f5d-4139-84bf-cd8aed0ee6b9</vt:lpwstr>
  </property>
  <property fmtid="{D5CDD505-2E9C-101B-9397-08002B2CF9AE}" pid="6" name="MSIP_Label_3a23c400-78e7-4d42-982d-273adef68ef9_Owner">
    <vt:lpwstr>ashley.martinez2@techdata.com</vt:lpwstr>
  </property>
  <property fmtid="{D5CDD505-2E9C-101B-9397-08002B2CF9AE}" pid="7" name="MSIP_Label_3a23c400-78e7-4d42-982d-273adef68ef9_SetDate">
    <vt:lpwstr>2018-12-03T23:50:21.0964441Z</vt:lpwstr>
  </property>
  <property fmtid="{D5CDD505-2E9C-101B-9397-08002B2CF9AE}" pid="8" name="MSIP_Label_3a23c400-78e7-4d42-982d-273adef68ef9_Name">
    <vt:lpwstr>Internal Use</vt:lpwstr>
  </property>
  <property fmtid="{D5CDD505-2E9C-101B-9397-08002B2CF9AE}" pid="9" name="MSIP_Label_3a23c400-78e7-4d42-982d-273adef68ef9_Application">
    <vt:lpwstr>Microsoft Azure Information Protection</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