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5"/>
    <p:sldMasterId id="2147483956" r:id="rId6"/>
    <p:sldMasterId id="2147483954" r:id="rId7"/>
    <p:sldMasterId id="2147483990" r:id="rId8"/>
  </p:sldMasterIdLst>
  <p:notesMasterIdLst>
    <p:notesMasterId r:id="rId18"/>
  </p:notesMasterIdLst>
  <p:handoutMasterIdLst>
    <p:handoutMasterId r:id="rId19"/>
  </p:handoutMasterIdLst>
  <p:sldIdLst>
    <p:sldId id="285" r:id="rId9"/>
    <p:sldId id="421" r:id="rId10"/>
    <p:sldId id="418" r:id="rId11"/>
    <p:sldId id="429" r:id="rId12"/>
    <p:sldId id="430" r:id="rId13"/>
    <p:sldId id="431" r:id="rId14"/>
    <p:sldId id="420" r:id="rId15"/>
    <p:sldId id="422" r:id="rId16"/>
    <p:sldId id="416" r:id="rId17"/>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Default Section" id="{F9EE0353-F4C7-4810-A85E-98958F1562A2}">
          <p14:sldIdLst>
            <p14:sldId id="285"/>
            <p14:sldId id="421"/>
            <p14:sldId id="418"/>
            <p14:sldId id="429"/>
            <p14:sldId id="430"/>
            <p14:sldId id="431"/>
            <p14:sldId id="420"/>
            <p14:sldId id="422"/>
            <p14:sldId id="416"/>
          </p14:sldIdLst>
        </p14:section>
        <p14:section name="Appendix" id="{241A5046-E0EF-4F52-9AC0-91B17C2EF3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CCD814"/>
    <a:srgbClr val="AB2A61"/>
    <a:srgbClr val="F2F2F2"/>
    <a:srgbClr val="B4C012"/>
    <a:srgbClr val="00558C"/>
    <a:srgbClr val="CD5C3E"/>
    <a:srgbClr val="FFFFFF"/>
    <a:srgbClr val="7AB131"/>
    <a:srgbClr val="17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8" autoAdjust="0"/>
  </p:normalViewPr>
  <p:slideViewPr>
    <p:cSldViewPr snapToGrid="0">
      <p:cViewPr varScale="1">
        <p:scale>
          <a:sx n="57" d="100"/>
          <a:sy n="57" d="100"/>
        </p:scale>
        <p:origin x="2448" y="72"/>
      </p:cViewPr>
      <p:guideLst>
        <p:guide orient="horz" pos="2160"/>
        <p:guide pos="3840"/>
      </p:guideLst>
    </p:cSldViewPr>
  </p:slideViewPr>
  <p:outlineViewPr>
    <p:cViewPr>
      <p:scale>
        <a:sx n="33" d="100"/>
        <a:sy n="33" d="100"/>
      </p:scale>
      <p:origin x="0" y="-584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dirty="0">
              <a:latin typeface="Corbel" panose="020B0503020204020204" pitchFamily="34" charset="0"/>
            </a:endParaRPr>
          </a:p>
        </p:txBody>
      </p:sp>
      <p:sp>
        <p:nvSpPr>
          <p:cNvPr id="3" name="Date Placeholder 2"/>
          <p:cNvSpPr>
            <a:spLocks noGrp="1"/>
          </p:cNvSpPr>
          <p:nvPr>
            <p:ph type="dt" sz="quarter"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15C451E0-AAE1-4A18-B31E-99CE43B82BAC}" type="datetimeFigureOut">
              <a:rPr lang="en-US">
                <a:latin typeface="Corbel" panose="020B0503020204020204" pitchFamily="34" charset="0"/>
              </a:rPr>
              <a:pPr>
                <a:defRPr/>
              </a:pPr>
              <a:t>12/18/2018</a:t>
            </a:fld>
            <a:endParaRPr lang="en-US" dirty="0">
              <a:latin typeface="Corbel" panose="020B0503020204020204" pitchFamily="34" charset="0"/>
            </a:endParaRPr>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dirty="0">
              <a:latin typeface="Corbel" panose="020B0503020204020204" pitchFamily="34" charset="0"/>
            </a:endParaRPr>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latin typeface="Corbel" panose="020B0503020204020204" pitchFamily="34" charset="0"/>
              </a:rPr>
              <a:pPr>
                <a:defRPr/>
              </a:pPr>
              <a:t>‹#›</a:t>
            </a:fld>
            <a:endParaRPr lang="en-US" dirty="0">
              <a:latin typeface="Corbel" panose="020B0503020204020204" pitchFamily="34" charset="0"/>
            </a:endParaRPr>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atin typeface="Corbel" panose="020B0503020204020204" pitchFamily="34" charset="0"/>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atin typeface="Corbel" panose="020B0503020204020204" pitchFamily="34" charset="0"/>
              </a:defRPr>
            </a:lvl1pPr>
          </a:lstStyle>
          <a:p>
            <a:pPr>
              <a:defRPr/>
            </a:pPr>
            <a:fld id="{D438B36D-105A-4DFA-8695-E24B4F8DE2BA}" type="datetimeFigureOut">
              <a:rPr lang="en-US" smtClean="0"/>
              <a:pPr>
                <a:defRPr/>
              </a:pPr>
              <a:t>12/18/2018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atin typeface="Corbel" panose="020B0503020204020204" pitchFamily="34" charset="0"/>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atin typeface="Corbel" panose="020B0503020204020204" pitchFamily="34" charset="0"/>
              </a:defRPr>
            </a:lvl1pPr>
          </a:lstStyle>
          <a:p>
            <a:pPr>
              <a:defRPr/>
            </a:pPr>
            <a:fld id="{70AB2566-4B08-4069-A451-01E311BBD56E}" type="slidenum">
              <a:rPr lang="en-US" smtClean="0"/>
              <a:pPr>
                <a:defRPr/>
              </a:pPr>
              <a:t>‹#›</a:t>
            </a:fld>
            <a:endParaRPr lang="en-US" dirty="0"/>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smtClean="0"/>
              <a:t>Click to edit Master subtitle style</a:t>
            </a:r>
            <a:endParaRPr lang="en-US" dirty="0"/>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159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2190334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bg1"/>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60347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1720043"/>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1720043"/>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1720043"/>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360528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96661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4149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6212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878144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Body Bullets">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7196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Body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6845" t="1798" r="19088" b="9553"/>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773635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Body Bullet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80860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5210711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39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175542"/>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320129"/>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77527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950988"/>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32526040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37586"/>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375849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87472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37847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382850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945067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06269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1908719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45923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425567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66463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040422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FB78BE-A393-4560-996D-CCA37DCF9EF0}" type="datetimeFigureOut">
              <a:rPr lang="en-US" smtClean="0"/>
              <a:t>12/18/2018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1082BAF-5BBD-4528-B77C-5234C0A87A77}" type="slidenum">
              <a:rPr lang="en-US" smtClean="0"/>
              <a:t>‹#›</a:t>
            </a:fld>
            <a:endParaRPr lang="en-US"/>
          </a:p>
        </p:txBody>
      </p:sp>
    </p:spTree>
    <p:extLst>
      <p:ext uri="{BB962C8B-B14F-4D97-AF65-F5344CB8AC3E}">
        <p14:creationId xmlns:p14="http://schemas.microsoft.com/office/powerpoint/2010/main" val="26273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62372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0224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384513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766366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95947"/>
          <a:stretch/>
        </p:blipFill>
        <p:spPr>
          <a:xfrm>
            <a:off x="0" y="6580004"/>
            <a:ext cx="12198096" cy="277996"/>
          </a:xfrm>
          <a:prstGeom prst="rect">
            <a:avLst/>
          </a:prstGeom>
        </p:spPr>
      </p:pic>
    </p:spTree>
    <p:extLst>
      <p:ext uri="{BB962C8B-B14F-4D97-AF65-F5344CB8AC3E}">
        <p14:creationId xmlns:p14="http://schemas.microsoft.com/office/powerpoint/2010/main" val="2274603576"/>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transition spd="slow">
    <p:fade/>
  </p:transition>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56885853"/>
      </p:ext>
    </p:extLst>
  </p:cSld>
  <p:clrMap bg1="lt1" tx1="dk1" bg2="lt2" tx2="dk2" accent1="accent1" accent2="accent2" accent3="accent3" accent4="accent4" accent5="accent5" accent6="accent6" hlink="hlink" folHlink="folHlink"/>
  <p:sldLayoutIdLst>
    <p:sldLayoutId id="2147483962" r:id="rId1"/>
    <p:sldLayoutId id="2147483972" r:id="rId2"/>
    <p:sldLayoutId id="2147483968" r:id="rId3"/>
    <p:sldLayoutId id="2147483969" r:id="rId4"/>
    <p:sldLayoutId id="2147483981" r:id="rId5"/>
    <p:sldLayoutId id="2147483984" r:id="rId6"/>
    <p:sldLayoutId id="2147483976" r:id="rId7"/>
    <p:sldLayoutId id="2147483983" r:id="rId8"/>
    <p:sldLayoutId id="2147483985" r:id="rId9"/>
    <p:sldLayoutId id="2147483977" r:id="rId10"/>
    <p:sldLayoutId id="2147483979" r:id="rId11"/>
    <p:sldLayoutId id="2147483973" r:id="rId12"/>
    <p:sldLayoutId id="2147483980" r:id="rId13"/>
    <p:sldLayoutId id="2147483982" r:id="rId14"/>
    <p:sldLayoutId id="2147483986" r:id="rId15"/>
    <p:sldLayoutId id="2147483987" r:id="rId16"/>
    <p:sldLayoutId id="2147483988" r:id="rId17"/>
    <p:sldLayoutId id="2147483989" r:id="rId18"/>
    <p:sldLayoutId id="2147483971" r:id="rId19"/>
    <p:sldLayoutId id="2147483964" r:id="rId20"/>
    <p:sldLayoutId id="2147483965" r:id="rId21"/>
    <p:sldLayoutId id="2147483961" r:id="rId22"/>
    <p:sldLayoutId id="2147483966" r:id="rId23"/>
    <p:sldLayoutId id="2147483955" r:id="rId24"/>
    <p:sldLayoutId id="2147483963" r:id="rId25"/>
    <p:sldLayoutId id="2147483974" r:id="rId26"/>
    <p:sldLayoutId id="2147483978" r:id="rId27"/>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38" y="39565"/>
            <a:ext cx="12121662" cy="6818435"/>
          </a:xfrm>
          <a:prstGeom prst="rect">
            <a:avLst/>
          </a:prstGeom>
        </p:spPr>
      </p:pic>
    </p:spTree>
    <p:extLst>
      <p:ext uri="{BB962C8B-B14F-4D97-AF65-F5344CB8AC3E}">
        <p14:creationId xmlns:p14="http://schemas.microsoft.com/office/powerpoint/2010/main" val="296517031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6.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hyperlink" Target="http://www.ted.com/talks/simon_sinek_how_great_leaders_inspire_action?language=e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pwc.com/future-of-c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edesignthinking.com/en/tools/golden-circle-pitch-canvas/"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creativecommons.org/licenses/by-sa/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edesignthinking.com/en/tools/golden-circle-pitch-canvas/"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creativecommons.org/licenses/by-sa/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artwithwhy.com/" TargetMode="External"/><Relationship Id="rId2" Type="http://schemas.openxmlformats.org/officeDocument/2006/relationships/hyperlink" Target="https://www.ted.com/talks/simon_sinek_how_great_leaders_inspire_action?language=en" TargetMode="External"/><Relationship Id="rId1" Type="http://schemas.openxmlformats.org/officeDocument/2006/relationships/slideLayout" Target="../slideLayouts/slideLayout3.xml"/><Relationship Id="rId4" Type="http://schemas.openxmlformats.org/officeDocument/2006/relationships/hyperlink" Target="https://www.amazon.com/Start-Why-Leaders-Inspire-Everyone/dp/15918464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DB102-A0C5-4380-9811-1FE681BEE175}"/>
              </a:ext>
            </a:extLst>
          </p:cNvPr>
          <p:cNvSpPr>
            <a:spLocks noGrp="1"/>
          </p:cNvSpPr>
          <p:nvPr>
            <p:ph type="ctrTitle"/>
          </p:nvPr>
        </p:nvSpPr>
        <p:spPr>
          <a:xfrm>
            <a:off x="4648198" y="2819400"/>
            <a:ext cx="7543801" cy="990600"/>
          </a:xfrm>
        </p:spPr>
        <p:txBody>
          <a:bodyPr/>
          <a:lstStyle/>
          <a:p>
            <a:r>
              <a:rPr lang="en-US" dirty="0" smtClean="0"/>
              <a:t>Golden </a:t>
            </a:r>
            <a:r>
              <a:rPr lang="en-US" dirty="0"/>
              <a:t>Circle Pitch Template</a:t>
            </a:r>
            <a:endParaRPr lang="en-GB" sz="3600" dirty="0"/>
          </a:p>
        </p:txBody>
      </p:sp>
      <p:sp>
        <p:nvSpPr>
          <p:cNvPr id="5" name="Subtitle 4">
            <a:extLst>
              <a:ext uri="{FF2B5EF4-FFF2-40B4-BE49-F238E27FC236}">
                <a16:creationId xmlns:a16="http://schemas.microsoft.com/office/drawing/2014/main" id="{BE2986B8-EF92-4DE4-A6A0-2B0679723F6F}"/>
              </a:ext>
            </a:extLst>
          </p:cNvPr>
          <p:cNvSpPr>
            <a:spLocks noGrp="1"/>
          </p:cNvSpPr>
          <p:nvPr>
            <p:ph type="subTitle" idx="1"/>
          </p:nvPr>
        </p:nvSpPr>
        <p:spPr/>
        <p:txBody>
          <a:bodyPr/>
          <a:lstStyle/>
          <a:p>
            <a:r>
              <a:rPr lang="en-US" dirty="0"/>
              <a:t>Position your value position to influence your customer's behavior from the start, by leading with "Why</a:t>
            </a:r>
            <a:r>
              <a:rPr lang="en-US" dirty="0" smtClean="0"/>
              <a:t>"</a:t>
            </a:r>
            <a:endParaRPr lang="en-US" sz="2400" dirty="0"/>
          </a:p>
        </p:txBody>
      </p:sp>
      <p:sp>
        <p:nvSpPr>
          <p:cNvPr id="6" name="Text Placeholder 6"/>
          <p:cNvSpPr txBox="1">
            <a:spLocks/>
          </p:cNvSpPr>
          <p:nvPr/>
        </p:nvSpPr>
        <p:spPr>
          <a:xfrm>
            <a:off x="4577860" y="4785009"/>
            <a:ext cx="7223760" cy="4343400"/>
          </a:xfrm>
          <a:prstGeom prst="rect">
            <a:avLst/>
          </a:prstGeom>
        </p:spPr>
        <p:txBody>
          <a:bodyPr>
            <a:normAutofit/>
          </a:bodyPr>
          <a:lst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indent="0">
              <a:buFont typeface="Arial" charset="0"/>
              <a:buNone/>
            </a:pPr>
            <a:endParaRPr lang="en-US" sz="2000" dirty="0">
              <a:solidFill>
                <a:schemeClr val="accent2"/>
              </a:solidFill>
            </a:endParaRPr>
          </a:p>
        </p:txBody>
      </p:sp>
    </p:spTree>
    <p:extLst>
      <p:ext uri="{BB962C8B-B14F-4D97-AF65-F5344CB8AC3E}">
        <p14:creationId xmlns:p14="http://schemas.microsoft.com/office/powerpoint/2010/main" val="205811546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Table of Contents</a:t>
            </a:r>
            <a:endParaRPr lang="en-US" dirty="0"/>
          </a:p>
        </p:txBody>
      </p:sp>
      <p:sp>
        <p:nvSpPr>
          <p:cNvPr id="7" name="Text Placeholder 6"/>
          <p:cNvSpPr>
            <a:spLocks noGrp="1"/>
          </p:cNvSpPr>
          <p:nvPr>
            <p:ph type="body" sz="quarter" idx="12"/>
          </p:nvPr>
        </p:nvSpPr>
        <p:spPr>
          <a:xfrm>
            <a:off x="532745" y="1660490"/>
            <a:ext cx="11128098" cy="4343400"/>
          </a:xfrm>
        </p:spPr>
        <p:txBody>
          <a:bodyPr>
            <a:normAutofit/>
          </a:bodyPr>
          <a:lstStyle/>
          <a:p>
            <a:pPr marL="0" indent="0">
              <a:buNone/>
            </a:pPr>
            <a:r>
              <a:rPr lang="en-US" dirty="0" smtClean="0">
                <a:solidFill>
                  <a:schemeClr val="accent2"/>
                </a:solidFill>
                <a:hlinkClick r:id="rId2" action="ppaction://hlinksldjump"/>
              </a:rPr>
              <a:t>03</a:t>
            </a:r>
            <a:r>
              <a:rPr lang="en-US" dirty="0" smtClean="0">
                <a:solidFill>
                  <a:schemeClr val="accent2"/>
                </a:solidFill>
              </a:rPr>
              <a:t> </a:t>
            </a:r>
            <a:r>
              <a:rPr lang="en-US" b="1" dirty="0" smtClean="0">
                <a:solidFill>
                  <a:schemeClr val="accent2"/>
                </a:solidFill>
              </a:rPr>
              <a:t>– About the Golden Circle Pitch</a:t>
            </a:r>
          </a:p>
          <a:p>
            <a:pPr marL="0" indent="0">
              <a:buNone/>
            </a:pPr>
            <a:r>
              <a:rPr lang="en-US" dirty="0" smtClean="0">
                <a:solidFill>
                  <a:schemeClr val="accent2"/>
                </a:solidFill>
                <a:hlinkClick r:id="rId3" action="ppaction://hlinksldjump"/>
              </a:rPr>
              <a:t>06</a:t>
            </a:r>
            <a:r>
              <a:rPr lang="en-US" b="1" dirty="0" smtClean="0">
                <a:solidFill>
                  <a:schemeClr val="accent2"/>
                </a:solidFill>
              </a:rPr>
              <a:t>– How to Create a Golden Circle Pitch</a:t>
            </a:r>
          </a:p>
          <a:p>
            <a:pPr marL="0" indent="0">
              <a:buNone/>
            </a:pPr>
            <a:r>
              <a:rPr lang="en-US" dirty="0" smtClean="0">
                <a:solidFill>
                  <a:schemeClr val="accent2"/>
                </a:solidFill>
                <a:hlinkClick r:id="rId4" action="ppaction://hlinksldjump"/>
              </a:rPr>
              <a:t>07</a:t>
            </a:r>
            <a:r>
              <a:rPr lang="en-US" b="1" dirty="0" smtClean="0">
                <a:solidFill>
                  <a:schemeClr val="accent2"/>
                </a:solidFill>
              </a:rPr>
              <a:t> – Golden Circle Pitch Mind Map</a:t>
            </a:r>
          </a:p>
          <a:p>
            <a:pPr marL="0" indent="0">
              <a:buNone/>
            </a:pPr>
            <a:r>
              <a:rPr lang="en-US" dirty="0" smtClean="0">
                <a:solidFill>
                  <a:schemeClr val="accent2"/>
                </a:solidFill>
                <a:hlinkClick r:id="rId5" action="ppaction://hlinksldjump"/>
              </a:rPr>
              <a:t>08</a:t>
            </a:r>
            <a:r>
              <a:rPr lang="en-US" b="1" dirty="0" smtClean="0">
                <a:solidFill>
                  <a:schemeClr val="accent2"/>
                </a:solidFill>
              </a:rPr>
              <a:t> – Golden Circle Pitch Template</a:t>
            </a:r>
          </a:p>
          <a:p>
            <a:pPr marL="0" indent="0">
              <a:buNone/>
            </a:pPr>
            <a:r>
              <a:rPr lang="en-US" dirty="0" smtClean="0">
                <a:solidFill>
                  <a:schemeClr val="accent2"/>
                </a:solidFill>
                <a:hlinkClick r:id="rId6" action="ppaction://hlinksldjump"/>
              </a:rPr>
              <a:t>09</a:t>
            </a:r>
            <a:r>
              <a:rPr lang="en-US" b="1" dirty="0" smtClean="0">
                <a:solidFill>
                  <a:schemeClr val="accent2"/>
                </a:solidFill>
              </a:rPr>
              <a:t> - Additional Resources</a:t>
            </a:r>
          </a:p>
        </p:txBody>
      </p:sp>
      <p:sp>
        <p:nvSpPr>
          <p:cNvPr id="5" name="TextBox 4"/>
          <p:cNvSpPr txBox="1"/>
          <p:nvPr/>
        </p:nvSpPr>
        <p:spPr>
          <a:xfrm>
            <a:off x="8366884" y="3126674"/>
            <a:ext cx="3318235" cy="461665"/>
          </a:xfrm>
          <a:prstGeom prst="rect">
            <a:avLst/>
          </a:prstGeom>
          <a:noFill/>
        </p:spPr>
        <p:txBody>
          <a:bodyPr wrap="square" rtlCol="0">
            <a:spAutoFit/>
          </a:bodyPr>
          <a:lstStyle/>
          <a:p>
            <a:r>
              <a:rPr lang="en-US" sz="1200" dirty="0" smtClean="0">
                <a:solidFill>
                  <a:schemeClr val="accent2"/>
                </a:solidFill>
                <a:latin typeface="+mj-lt"/>
                <a:hlinkClick r:id="rId4" action="ppaction://hlinksldjump"/>
              </a:rPr>
              <a:t>Click here </a:t>
            </a:r>
            <a:r>
              <a:rPr lang="en-US" sz="1200" dirty="0" smtClean="0">
                <a:solidFill>
                  <a:schemeClr val="accent2"/>
                </a:solidFill>
                <a:latin typeface="+mj-lt"/>
              </a:rPr>
              <a:t>to view the Golden Circle Pitch Mind Map</a:t>
            </a:r>
            <a:endParaRPr lang="en-US" sz="1200" dirty="0">
              <a:solidFill>
                <a:schemeClr val="accent2"/>
              </a:solidFill>
              <a:latin typeface="+mj-lt"/>
            </a:endParaRPr>
          </a:p>
        </p:txBody>
      </p:sp>
      <p:sp>
        <p:nvSpPr>
          <p:cNvPr id="8" name="TextBox 7"/>
          <p:cNvSpPr txBox="1"/>
          <p:nvPr/>
        </p:nvSpPr>
        <p:spPr>
          <a:xfrm>
            <a:off x="8341020" y="5493690"/>
            <a:ext cx="3508473" cy="276999"/>
          </a:xfrm>
          <a:prstGeom prst="rect">
            <a:avLst/>
          </a:prstGeom>
          <a:noFill/>
        </p:spPr>
        <p:txBody>
          <a:bodyPr wrap="square" rtlCol="0">
            <a:spAutoFit/>
          </a:bodyPr>
          <a:lstStyle/>
          <a:p>
            <a:r>
              <a:rPr lang="en-US" sz="1200" dirty="0" smtClean="0">
                <a:solidFill>
                  <a:schemeClr val="accent2"/>
                </a:solidFill>
                <a:latin typeface="+mj-lt"/>
                <a:hlinkClick r:id="rId5" action="ppaction://hlinksldjump"/>
              </a:rPr>
              <a:t>Click here </a:t>
            </a:r>
            <a:r>
              <a:rPr lang="en-US" sz="1200" dirty="0" smtClean="0">
                <a:solidFill>
                  <a:schemeClr val="accent2"/>
                </a:solidFill>
                <a:latin typeface="+mj-lt"/>
              </a:rPr>
              <a:t>to view the Golden Circle Pitch Template</a:t>
            </a:r>
            <a:endParaRPr lang="en-US" sz="1200" dirty="0">
              <a:solidFill>
                <a:schemeClr val="accent2"/>
              </a:solidFill>
              <a:latin typeface="+mj-lt"/>
            </a:endParaRPr>
          </a:p>
        </p:txBody>
      </p:sp>
      <p:pic>
        <p:nvPicPr>
          <p:cNvPr id="2" name="Picture 1">
            <a:hlinkClick r:id="rId4" action="ppaction://hlinksldjump"/>
          </p:cNvPr>
          <p:cNvPicPr>
            <a:picLocks noChangeAspect="1"/>
          </p:cNvPicPr>
          <p:nvPr/>
        </p:nvPicPr>
        <p:blipFill>
          <a:blip r:embed="rId7"/>
          <a:stretch>
            <a:fillRect/>
          </a:stretch>
        </p:blipFill>
        <p:spPr>
          <a:xfrm>
            <a:off x="8451725" y="1530055"/>
            <a:ext cx="2821211" cy="1596619"/>
          </a:xfrm>
          <a:prstGeom prst="rect">
            <a:avLst/>
          </a:prstGeom>
          <a:ln w="3175">
            <a:solidFill>
              <a:schemeClr val="tx1"/>
            </a:solidFill>
          </a:ln>
        </p:spPr>
      </p:pic>
      <p:pic>
        <p:nvPicPr>
          <p:cNvPr id="3" name="Picture 2">
            <a:hlinkClick r:id="rId5" action="ppaction://hlinksldjump"/>
          </p:cNvPr>
          <p:cNvPicPr>
            <a:picLocks noChangeAspect="1"/>
          </p:cNvPicPr>
          <p:nvPr/>
        </p:nvPicPr>
        <p:blipFill>
          <a:blip r:embed="rId8"/>
          <a:stretch>
            <a:fillRect/>
          </a:stretch>
        </p:blipFill>
        <p:spPr>
          <a:xfrm>
            <a:off x="8451725" y="3897071"/>
            <a:ext cx="2837446" cy="1596619"/>
          </a:xfrm>
          <a:prstGeom prst="rect">
            <a:avLst/>
          </a:prstGeom>
          <a:ln w="3175">
            <a:solidFill>
              <a:schemeClr val="tx1"/>
            </a:solidFill>
          </a:ln>
        </p:spPr>
      </p:pic>
    </p:spTree>
    <p:extLst>
      <p:ext uri="{BB962C8B-B14F-4D97-AF65-F5344CB8AC3E}">
        <p14:creationId xmlns:p14="http://schemas.microsoft.com/office/powerpoint/2010/main" val="29631315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Golden Circle Pitch</a:t>
            </a:r>
            <a:endParaRPr lang="en-US" dirty="0"/>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dirty="0" smtClean="0">
                <a:solidFill>
                  <a:schemeClr val="accent2"/>
                </a:solidFill>
              </a:rPr>
              <a:t>In  his TED </a:t>
            </a:r>
            <a:r>
              <a:rPr lang="en-US" sz="2200" dirty="0">
                <a:solidFill>
                  <a:schemeClr val="accent2"/>
                </a:solidFill>
              </a:rPr>
              <a:t>talk</a:t>
            </a:r>
            <a:r>
              <a:rPr lang="en-US" sz="2200" dirty="0" smtClean="0">
                <a:solidFill>
                  <a:schemeClr val="accent2"/>
                </a:solidFill>
              </a:rPr>
              <a:t>, </a:t>
            </a:r>
            <a:r>
              <a:rPr lang="en-US" sz="2200" dirty="0" smtClean="0">
                <a:solidFill>
                  <a:schemeClr val="accent2"/>
                </a:solidFill>
                <a:hlinkClick r:id="rId2"/>
              </a:rPr>
              <a:t>How Great Leaders Inspire Action</a:t>
            </a:r>
            <a:r>
              <a:rPr lang="en-US" sz="2200" dirty="0" smtClean="0">
                <a:solidFill>
                  <a:schemeClr val="accent2"/>
                </a:solidFill>
              </a:rPr>
              <a:t>, </a:t>
            </a:r>
            <a:r>
              <a:rPr lang="en-US" sz="2200" dirty="0">
                <a:solidFill>
                  <a:schemeClr val="accent2"/>
                </a:solidFill>
              </a:rPr>
              <a:t>Simon Sinek </a:t>
            </a:r>
            <a:r>
              <a:rPr lang="en-US" sz="2200" dirty="0" smtClean="0">
                <a:solidFill>
                  <a:schemeClr val="accent2"/>
                </a:solidFill>
              </a:rPr>
              <a:t>demystifies </a:t>
            </a:r>
            <a:r>
              <a:rPr lang="en-US" sz="2200" dirty="0">
                <a:solidFill>
                  <a:schemeClr val="accent2"/>
                </a:solidFill>
              </a:rPr>
              <a:t>the success </a:t>
            </a:r>
            <a:r>
              <a:rPr lang="en-US" sz="2200" dirty="0" smtClean="0">
                <a:solidFill>
                  <a:schemeClr val="accent2"/>
                </a:solidFill>
              </a:rPr>
              <a:t>and </a:t>
            </a:r>
            <a:r>
              <a:rPr lang="en-US" sz="2200" dirty="0">
                <a:solidFill>
                  <a:schemeClr val="accent2"/>
                </a:solidFill>
              </a:rPr>
              <a:t>influence of great leaders such as Martin Luther King and how they effectively mobilized audiences into action. </a:t>
            </a:r>
            <a:r>
              <a:rPr lang="en-US" sz="2200" dirty="0" smtClean="0">
                <a:solidFill>
                  <a:schemeClr val="accent2"/>
                </a:solidFill>
              </a:rPr>
              <a:t>As he suggests, </a:t>
            </a:r>
            <a:r>
              <a:rPr lang="en-US" sz="2200" dirty="0">
                <a:solidFill>
                  <a:schemeClr val="accent2"/>
                </a:solidFill>
              </a:rPr>
              <a:t>they started their messaging and how they approached their mission </a:t>
            </a:r>
            <a:r>
              <a:rPr lang="en-US" sz="2200" dirty="0" smtClean="0">
                <a:solidFill>
                  <a:schemeClr val="accent2"/>
                </a:solidFill>
              </a:rPr>
              <a:t>with ‘Why’ </a:t>
            </a:r>
            <a:r>
              <a:rPr lang="en-US" sz="2200" dirty="0">
                <a:solidFill>
                  <a:schemeClr val="accent2"/>
                </a:solidFill>
              </a:rPr>
              <a:t>– the heart and essence of why they are doing what they are doing; their purpose behind their motivations and how it would impact the world in a positive way. </a:t>
            </a:r>
          </a:p>
          <a:p>
            <a:pPr marL="0" indent="0">
              <a:buNone/>
            </a:pPr>
            <a:r>
              <a:rPr lang="en-US" sz="2200" dirty="0">
                <a:solidFill>
                  <a:schemeClr val="accent2"/>
                </a:solidFill>
              </a:rPr>
              <a:t>Every business and organization has the ability to similarly influence their audiences by starting with </a:t>
            </a:r>
            <a:r>
              <a:rPr lang="en-US" sz="2200" dirty="0" smtClean="0">
                <a:solidFill>
                  <a:schemeClr val="accent2"/>
                </a:solidFill>
              </a:rPr>
              <a:t>‘Why’, </a:t>
            </a:r>
            <a:r>
              <a:rPr lang="en-US" sz="2200" dirty="0">
                <a:solidFill>
                  <a:schemeClr val="accent2"/>
                </a:solidFill>
              </a:rPr>
              <a:t>and Simon Sinek introduced the concept of the Golden Circle as a way </a:t>
            </a:r>
            <a:r>
              <a:rPr lang="en-US" sz="2200" dirty="0" smtClean="0">
                <a:solidFill>
                  <a:schemeClr val="accent2"/>
                </a:solidFill>
              </a:rPr>
              <a:t>for organizations to reinvent their value proposition into one that will actually influence customer behavior. </a:t>
            </a:r>
            <a:r>
              <a:rPr lang="en-US" sz="2200" dirty="0">
                <a:solidFill>
                  <a:schemeClr val="accent2"/>
                </a:solidFill>
              </a:rPr>
              <a:t>This approach is grounded in the process of human decision-making</a:t>
            </a:r>
            <a:r>
              <a:rPr lang="en-US" sz="2200" dirty="0" smtClean="0">
                <a:solidFill>
                  <a:schemeClr val="accent2"/>
                </a:solidFill>
              </a:rPr>
              <a:t>.</a:t>
            </a:r>
            <a:endParaRPr lang="en-US" sz="2200" dirty="0">
              <a:solidFill>
                <a:schemeClr val="accent2"/>
              </a:solidFill>
            </a:endParaRPr>
          </a:p>
        </p:txBody>
      </p:sp>
    </p:spTree>
    <p:extLst>
      <p:ext uri="{BB962C8B-B14F-4D97-AF65-F5344CB8AC3E}">
        <p14:creationId xmlns:p14="http://schemas.microsoft.com/office/powerpoint/2010/main" val="360668424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Golden Circle Pitch</a:t>
            </a:r>
            <a:endParaRPr lang="en-US" dirty="0"/>
          </a:p>
        </p:txBody>
      </p:sp>
      <p:sp>
        <p:nvSpPr>
          <p:cNvPr id="7" name="Text Placeholder 6"/>
          <p:cNvSpPr>
            <a:spLocks noGrp="1"/>
          </p:cNvSpPr>
          <p:nvPr>
            <p:ph type="body" sz="quarter" idx="12"/>
          </p:nvPr>
        </p:nvSpPr>
        <p:spPr>
          <a:xfrm>
            <a:off x="531156" y="1760455"/>
            <a:ext cx="11305801" cy="4343400"/>
          </a:xfrm>
        </p:spPr>
        <p:txBody>
          <a:bodyPr>
            <a:noAutofit/>
          </a:bodyPr>
          <a:lstStyle/>
          <a:p>
            <a:pPr marL="0" indent="0">
              <a:buNone/>
            </a:pPr>
            <a:r>
              <a:rPr lang="en-US" sz="2200" dirty="0">
                <a:solidFill>
                  <a:schemeClr val="accent2"/>
                </a:solidFill>
              </a:rPr>
              <a:t>According to Sinek, every organization operates on three levels:</a:t>
            </a:r>
          </a:p>
          <a:p>
            <a:pPr marL="231913" lvl="1" indent="0">
              <a:buNone/>
            </a:pPr>
            <a:r>
              <a:rPr lang="en-US" sz="2200" b="1" dirty="0">
                <a:solidFill>
                  <a:schemeClr val="accent2"/>
                </a:solidFill>
              </a:rPr>
              <a:t>What you do: </a:t>
            </a:r>
            <a:r>
              <a:rPr lang="en-US" sz="2200" dirty="0">
                <a:solidFill>
                  <a:schemeClr val="accent2"/>
                </a:solidFill>
              </a:rPr>
              <a:t>The products and solutions you sell and services you offer</a:t>
            </a:r>
          </a:p>
          <a:p>
            <a:pPr marL="231913" lvl="1" indent="0">
              <a:buNone/>
            </a:pPr>
            <a:r>
              <a:rPr lang="en-US" sz="2200" b="1" dirty="0">
                <a:solidFill>
                  <a:schemeClr val="accent2"/>
                </a:solidFill>
              </a:rPr>
              <a:t>How you do what you do: </a:t>
            </a:r>
            <a:r>
              <a:rPr lang="en-US" sz="2200" dirty="0">
                <a:solidFill>
                  <a:schemeClr val="accent2"/>
                </a:solidFill>
              </a:rPr>
              <a:t>The way in which your products and services are delivered, and how you are uniquely differentiated and unique</a:t>
            </a:r>
          </a:p>
          <a:p>
            <a:pPr marL="231913" lvl="1" indent="0">
              <a:buNone/>
            </a:pPr>
            <a:r>
              <a:rPr lang="en-US" sz="2200" b="1" dirty="0">
                <a:solidFill>
                  <a:schemeClr val="accent2"/>
                </a:solidFill>
              </a:rPr>
              <a:t>Why</a:t>
            </a:r>
            <a:r>
              <a:rPr lang="en-US" sz="2200" dirty="0">
                <a:solidFill>
                  <a:schemeClr val="accent2"/>
                </a:solidFill>
              </a:rPr>
              <a:t>: Your purpose, what motivates and inspires </a:t>
            </a:r>
            <a:r>
              <a:rPr lang="en-US" sz="2200" dirty="0" smtClean="0">
                <a:solidFill>
                  <a:schemeClr val="accent2"/>
                </a:solidFill>
              </a:rPr>
              <a:t>you</a:t>
            </a:r>
          </a:p>
          <a:p>
            <a:pPr marL="0" indent="0">
              <a:buNone/>
            </a:pPr>
            <a:r>
              <a:rPr lang="en-US" sz="2200" dirty="0" smtClean="0">
                <a:solidFill>
                  <a:schemeClr val="accent2"/>
                </a:solidFill>
              </a:rPr>
              <a:t>In general, most people are very good at expressing what they do and how they do it, but have trouble articulating why they do what they do and often leave this out of the conventional pitch. </a:t>
            </a:r>
          </a:p>
          <a:p>
            <a:pPr marL="0" indent="0">
              <a:buNone/>
            </a:pPr>
            <a:r>
              <a:rPr lang="en-US" sz="2200" dirty="0" smtClean="0">
                <a:solidFill>
                  <a:schemeClr val="accent2"/>
                </a:solidFill>
              </a:rPr>
              <a:t>Sinek suggests, remodeling your pitch in the following order to tell the most compelling story: (1) Why you do what you do; (2)How you do it; and (3) What you do.</a:t>
            </a:r>
          </a:p>
          <a:p>
            <a:pPr marL="231913" lvl="1" indent="0">
              <a:buNone/>
            </a:pPr>
            <a:endParaRPr lang="en-US" sz="2200" dirty="0">
              <a:solidFill>
                <a:schemeClr val="accent2"/>
              </a:solidFill>
            </a:endParaRPr>
          </a:p>
          <a:p>
            <a:pPr marL="231913" lvl="1" indent="0">
              <a:buNone/>
            </a:pPr>
            <a:endParaRPr lang="en-US" sz="2200" dirty="0">
              <a:solidFill>
                <a:schemeClr val="accent2"/>
              </a:solidFill>
            </a:endParaRPr>
          </a:p>
        </p:txBody>
      </p:sp>
    </p:spTree>
    <p:extLst>
      <p:ext uri="{BB962C8B-B14F-4D97-AF65-F5344CB8AC3E}">
        <p14:creationId xmlns:p14="http://schemas.microsoft.com/office/powerpoint/2010/main" val="414626323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Golden Circle Pitch</a:t>
            </a:r>
            <a:endParaRPr lang="en-US" dirty="0"/>
          </a:p>
        </p:txBody>
      </p:sp>
      <p:sp>
        <p:nvSpPr>
          <p:cNvPr id="7" name="Text Placeholder 6"/>
          <p:cNvSpPr>
            <a:spLocks noGrp="1"/>
          </p:cNvSpPr>
          <p:nvPr>
            <p:ph type="body" sz="quarter" idx="12"/>
          </p:nvPr>
        </p:nvSpPr>
        <p:spPr>
          <a:xfrm>
            <a:off x="531156" y="1760455"/>
            <a:ext cx="11305801" cy="4343400"/>
          </a:xfrm>
        </p:spPr>
        <p:txBody>
          <a:bodyPr>
            <a:noAutofit/>
          </a:bodyPr>
          <a:lstStyle/>
          <a:p>
            <a:pPr marL="231913" lvl="1" indent="0">
              <a:buNone/>
            </a:pPr>
            <a:r>
              <a:rPr lang="en-US" sz="2200" dirty="0">
                <a:solidFill>
                  <a:schemeClr val="accent2"/>
                </a:solidFill>
              </a:rPr>
              <a:t>While </a:t>
            </a:r>
            <a:r>
              <a:rPr lang="en-US" sz="2200" dirty="0" smtClean="0">
                <a:solidFill>
                  <a:schemeClr val="accent2"/>
                </a:solidFill>
              </a:rPr>
              <a:t>‘What’ </a:t>
            </a:r>
            <a:r>
              <a:rPr lang="en-US" sz="2200" dirty="0">
                <a:solidFill>
                  <a:schemeClr val="accent2"/>
                </a:solidFill>
              </a:rPr>
              <a:t>you do is a clear pointed way to inform you customer and may capture their attention in the short term it is not a way to keep them. No matter how great or inexpensive your product and offer, you are always at risk to become dispensable when  a better product or deal comes past your customer. Research shows, </a:t>
            </a:r>
            <a:r>
              <a:rPr lang="en-US" sz="2200" dirty="0">
                <a:solidFill>
                  <a:schemeClr val="accent2"/>
                </a:solidFill>
                <a:hlinkClick r:id="rId2"/>
              </a:rPr>
              <a:t>customers would rather pay more for a brand they believe in</a:t>
            </a:r>
            <a:r>
              <a:rPr lang="en-US" sz="2200" dirty="0">
                <a:solidFill>
                  <a:schemeClr val="accent2"/>
                </a:solidFill>
              </a:rPr>
              <a:t>. </a:t>
            </a:r>
          </a:p>
          <a:p>
            <a:pPr marL="231913" lvl="1" indent="0">
              <a:buNone/>
            </a:pPr>
            <a:r>
              <a:rPr lang="en-US" sz="2200" dirty="0">
                <a:solidFill>
                  <a:schemeClr val="accent2"/>
                </a:solidFill>
              </a:rPr>
              <a:t>Why goes beyond monetary motivations, is more about why you exist, the purpose you serve, the reason you wake up every morning to do what you do. </a:t>
            </a:r>
            <a:r>
              <a:rPr lang="en-US" sz="2200" i="1" dirty="0">
                <a:solidFill>
                  <a:schemeClr val="accent2"/>
                </a:solidFill>
              </a:rPr>
              <a:t>Why shows your customers why they should care about you. Why shows your customers why they should have trust and be loyal to your brand.</a:t>
            </a:r>
          </a:p>
          <a:p>
            <a:pPr marL="231913" lvl="1" indent="0">
              <a:buNone/>
            </a:pPr>
            <a:r>
              <a:rPr lang="en-US" sz="2200" dirty="0" smtClean="0">
                <a:solidFill>
                  <a:schemeClr val="accent2"/>
                </a:solidFill>
              </a:rPr>
              <a:t>Follow the directions on the next slide to learn how to create your golden circle pitch, and use the included template to brainstorm, and rewrite a pitch that is truly “golden”. </a:t>
            </a:r>
            <a:endParaRPr lang="en-US" sz="2200" dirty="0">
              <a:solidFill>
                <a:schemeClr val="accent2"/>
              </a:solidFill>
            </a:endParaRPr>
          </a:p>
          <a:p>
            <a:pPr marL="231913" lvl="1" indent="0">
              <a:buNone/>
            </a:pPr>
            <a:endParaRPr lang="en-US" sz="2200" dirty="0">
              <a:solidFill>
                <a:schemeClr val="accent2"/>
              </a:solidFill>
            </a:endParaRPr>
          </a:p>
        </p:txBody>
      </p:sp>
    </p:spTree>
    <p:extLst>
      <p:ext uri="{BB962C8B-B14F-4D97-AF65-F5344CB8AC3E}">
        <p14:creationId xmlns:p14="http://schemas.microsoft.com/office/powerpoint/2010/main" val="62933983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Create a Golden Circle Pitch</a:t>
            </a:r>
            <a:endParaRPr lang="en-US" dirty="0"/>
          </a:p>
        </p:txBody>
      </p:sp>
      <p:sp>
        <p:nvSpPr>
          <p:cNvPr id="7" name="Text Placeholder 6"/>
          <p:cNvSpPr>
            <a:spLocks noGrp="1"/>
          </p:cNvSpPr>
          <p:nvPr>
            <p:ph type="body" sz="quarter" idx="12"/>
          </p:nvPr>
        </p:nvSpPr>
        <p:spPr>
          <a:xfrm>
            <a:off x="532745" y="1612232"/>
            <a:ext cx="11466750" cy="4343400"/>
          </a:xfrm>
        </p:spPr>
        <p:txBody>
          <a:bodyPr>
            <a:noAutofit/>
          </a:bodyPr>
          <a:lstStyle/>
          <a:p>
            <a:pPr marL="0" indent="0">
              <a:buNone/>
            </a:pPr>
            <a:r>
              <a:rPr lang="en-US" sz="2200" b="1" dirty="0" smtClean="0">
                <a:solidFill>
                  <a:schemeClr val="tx2"/>
                </a:solidFill>
              </a:rPr>
              <a:t>Time Duration: 1 hour</a:t>
            </a:r>
          </a:p>
          <a:p>
            <a:pPr marL="0" indent="0">
              <a:buNone/>
            </a:pPr>
            <a:r>
              <a:rPr lang="en-US" sz="2200" b="1" dirty="0" smtClean="0">
                <a:solidFill>
                  <a:schemeClr val="tx2"/>
                </a:solidFill>
              </a:rPr>
              <a:t>Step 1: Write your conventional pitch. </a:t>
            </a:r>
            <a:r>
              <a:rPr lang="en-US" sz="2200" dirty="0" smtClean="0">
                <a:solidFill>
                  <a:schemeClr val="tx2"/>
                </a:solidFill>
              </a:rPr>
              <a:t>Start by writing down </a:t>
            </a:r>
            <a:r>
              <a:rPr lang="en-US" sz="2200" dirty="0">
                <a:solidFill>
                  <a:schemeClr val="tx2"/>
                </a:solidFill>
              </a:rPr>
              <a:t>the </a:t>
            </a:r>
            <a:r>
              <a:rPr lang="en-US" sz="2200" dirty="0" smtClean="0">
                <a:solidFill>
                  <a:schemeClr val="tx2"/>
                </a:solidFill>
              </a:rPr>
              <a:t>elevator </a:t>
            </a:r>
            <a:r>
              <a:rPr lang="en-US" sz="2200" dirty="0">
                <a:solidFill>
                  <a:schemeClr val="tx2"/>
                </a:solidFill>
              </a:rPr>
              <a:t>pitch for your company as it is today.</a:t>
            </a:r>
          </a:p>
          <a:p>
            <a:pPr marL="0" indent="0">
              <a:buNone/>
            </a:pPr>
            <a:r>
              <a:rPr lang="en-US" sz="2200" b="1" dirty="0" smtClean="0">
                <a:solidFill>
                  <a:schemeClr val="tx2"/>
                </a:solidFill>
              </a:rPr>
              <a:t>Step 2: Create your golden circle mind map. </a:t>
            </a:r>
            <a:r>
              <a:rPr lang="en-US" sz="2200" dirty="0" smtClean="0">
                <a:solidFill>
                  <a:schemeClr val="tx2"/>
                </a:solidFill>
              </a:rPr>
              <a:t>Use </a:t>
            </a:r>
            <a:r>
              <a:rPr lang="en-US" sz="2200" dirty="0">
                <a:solidFill>
                  <a:schemeClr val="tx2"/>
                </a:solidFill>
              </a:rPr>
              <a:t>the </a:t>
            </a:r>
            <a:r>
              <a:rPr lang="en-US" sz="2200" dirty="0" smtClean="0">
                <a:solidFill>
                  <a:schemeClr val="tx2"/>
                </a:solidFill>
              </a:rPr>
              <a:t>template on </a:t>
            </a:r>
            <a:r>
              <a:rPr lang="en-US" sz="2200" b="1" dirty="0" smtClean="0">
                <a:solidFill>
                  <a:schemeClr val="tx2"/>
                </a:solidFill>
              </a:rPr>
              <a:t>SLIDE 7 </a:t>
            </a:r>
            <a:r>
              <a:rPr lang="en-US" sz="2200" dirty="0">
                <a:solidFill>
                  <a:schemeClr val="tx2"/>
                </a:solidFill>
              </a:rPr>
              <a:t>to </a:t>
            </a:r>
            <a:r>
              <a:rPr lang="en-US" sz="2200" dirty="0" smtClean="0">
                <a:solidFill>
                  <a:schemeClr val="tx2"/>
                </a:solidFill>
              </a:rPr>
              <a:t>create a mind map of What </a:t>
            </a:r>
            <a:r>
              <a:rPr lang="en-US" sz="2200" dirty="0">
                <a:solidFill>
                  <a:schemeClr val="tx2"/>
                </a:solidFill>
              </a:rPr>
              <a:t>You </a:t>
            </a:r>
            <a:r>
              <a:rPr lang="en-US" sz="2200" dirty="0" smtClean="0">
                <a:solidFill>
                  <a:schemeClr val="tx2"/>
                </a:solidFill>
              </a:rPr>
              <a:t>Do and How </a:t>
            </a:r>
            <a:r>
              <a:rPr lang="en-US" sz="2200" dirty="0">
                <a:solidFill>
                  <a:schemeClr val="tx2"/>
                </a:solidFill>
              </a:rPr>
              <a:t>You Do </a:t>
            </a:r>
            <a:r>
              <a:rPr lang="en-US" sz="2200" dirty="0" smtClean="0">
                <a:solidFill>
                  <a:schemeClr val="tx2"/>
                </a:solidFill>
              </a:rPr>
              <a:t>it. </a:t>
            </a:r>
            <a:r>
              <a:rPr lang="en-US" sz="2200" dirty="0">
                <a:solidFill>
                  <a:schemeClr val="tx2"/>
                </a:solidFill>
              </a:rPr>
              <a:t>Then reflect and brainstorm Why you do it. </a:t>
            </a:r>
          </a:p>
          <a:p>
            <a:pPr marL="0" indent="0">
              <a:buNone/>
            </a:pPr>
            <a:r>
              <a:rPr lang="en-US" sz="2200" b="1" dirty="0" smtClean="0">
                <a:solidFill>
                  <a:schemeClr val="tx2"/>
                </a:solidFill>
              </a:rPr>
              <a:t>Step 3: Write your golden circle pitch. </a:t>
            </a:r>
            <a:r>
              <a:rPr lang="en-US" sz="2200" dirty="0" smtClean="0">
                <a:solidFill>
                  <a:schemeClr val="tx2"/>
                </a:solidFill>
              </a:rPr>
              <a:t>Now, using the template on </a:t>
            </a:r>
            <a:r>
              <a:rPr lang="en-US" sz="2200" b="1" dirty="0" smtClean="0">
                <a:solidFill>
                  <a:schemeClr val="tx2"/>
                </a:solidFill>
              </a:rPr>
              <a:t>SLIDE 8 </a:t>
            </a:r>
            <a:r>
              <a:rPr lang="en-US" sz="2200" dirty="0">
                <a:solidFill>
                  <a:schemeClr val="tx2"/>
                </a:solidFill>
              </a:rPr>
              <a:t>rewrite your pitch, but now starting with why and moving to </a:t>
            </a:r>
            <a:r>
              <a:rPr lang="en-US" sz="2200" dirty="0" smtClean="0">
                <a:solidFill>
                  <a:schemeClr val="tx2"/>
                </a:solidFill>
              </a:rPr>
              <a:t>the other points.</a:t>
            </a:r>
            <a:endParaRPr lang="en-US" sz="2200" dirty="0">
              <a:solidFill>
                <a:schemeClr val="tx2"/>
              </a:solidFill>
            </a:endParaRPr>
          </a:p>
          <a:p>
            <a:pPr marL="0" indent="0">
              <a:buNone/>
            </a:pPr>
            <a:r>
              <a:rPr lang="en-US" sz="2200" dirty="0">
                <a:solidFill>
                  <a:schemeClr val="tx2"/>
                </a:solidFill>
              </a:rPr>
              <a:t>You can apply this exercise to every practice and </a:t>
            </a:r>
            <a:r>
              <a:rPr lang="en-US" sz="2200" dirty="0" smtClean="0">
                <a:solidFill>
                  <a:schemeClr val="tx2"/>
                </a:solidFill>
              </a:rPr>
              <a:t>product in your business.</a:t>
            </a:r>
            <a:endParaRPr lang="en-US" sz="2200" dirty="0">
              <a:solidFill>
                <a:schemeClr val="accent2"/>
              </a:solidFill>
            </a:endParaRPr>
          </a:p>
        </p:txBody>
      </p:sp>
    </p:spTree>
    <p:extLst>
      <p:ext uri="{BB962C8B-B14F-4D97-AF65-F5344CB8AC3E}">
        <p14:creationId xmlns:p14="http://schemas.microsoft.com/office/powerpoint/2010/main" val="236225300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Golden Circle Mind Map</a:t>
            </a:r>
            <a:endParaRPr lang="en-US" dirty="0"/>
          </a:p>
        </p:txBody>
      </p:sp>
      <p:sp>
        <p:nvSpPr>
          <p:cNvPr id="2" name="Text Placeholder 1"/>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6"/>
          <p:cNvSpPr txBox="1">
            <a:spLocks/>
          </p:cNvSpPr>
          <p:nvPr/>
        </p:nvSpPr>
        <p:spPr bwMode="auto">
          <a:xfrm>
            <a:off x="531951" y="2048251"/>
            <a:ext cx="2117558" cy="2264515"/>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9" name="Text Placeholder 26"/>
          <p:cNvSpPr txBox="1">
            <a:spLocks/>
          </p:cNvSpPr>
          <p:nvPr/>
        </p:nvSpPr>
        <p:spPr bwMode="auto">
          <a:xfrm>
            <a:off x="4101319" y="2048251"/>
            <a:ext cx="2117558" cy="2264515"/>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0" name="Text Placeholder 26"/>
          <p:cNvSpPr txBox="1">
            <a:spLocks/>
          </p:cNvSpPr>
          <p:nvPr/>
        </p:nvSpPr>
        <p:spPr bwMode="auto">
          <a:xfrm>
            <a:off x="7518288" y="2048251"/>
            <a:ext cx="2117558" cy="2264515"/>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and write your ideas here</a:t>
            </a:r>
            <a:r>
              <a:rPr lang="en-US" sz="1000" i="1" dirty="0">
                <a:solidFill>
                  <a:schemeClr val="tx2">
                    <a:lumMod val="75000"/>
                  </a:schemeClr>
                </a:solidFill>
                <a:latin typeface="Arial" charset="0"/>
              </a:rPr>
              <a:t>.</a:t>
            </a:r>
            <a:endParaRPr lang="en-GB" sz="900" i="1" dirty="0">
              <a:solidFill>
                <a:schemeClr val="tx2">
                  <a:lumMod val="75000"/>
                </a:schemeClr>
              </a:solidFill>
              <a:latin typeface="Arial" charset="0"/>
            </a:endParaRPr>
          </a:p>
        </p:txBody>
      </p:sp>
      <p:sp>
        <p:nvSpPr>
          <p:cNvPr id="11" name="Rectangle 10"/>
          <p:cNvSpPr/>
          <p:nvPr/>
        </p:nvSpPr>
        <p:spPr>
          <a:xfrm>
            <a:off x="0" y="6858000"/>
            <a:ext cx="12192000" cy="2031325"/>
          </a:xfrm>
          <a:prstGeom prst="rect">
            <a:avLst/>
          </a:prstGeom>
        </p:spPr>
        <p:txBody>
          <a:bodyPr wrap="square">
            <a:spAutoFit/>
          </a:bodyPr>
          <a:lstStyle/>
          <a:p>
            <a:endParaRPr lang="en-US" dirty="0"/>
          </a:p>
          <a:p>
            <a:r>
              <a:rPr lang="en-US" dirty="0" smtClean="0"/>
              <a:t>This template is inspired by the Golden </a:t>
            </a:r>
            <a:r>
              <a:rPr lang="en-US" dirty="0"/>
              <a:t>Circle method by Simon </a:t>
            </a:r>
            <a:r>
              <a:rPr lang="en-US" dirty="0" smtClean="0"/>
              <a:t>Sinek and an adaptation of the template created by </a:t>
            </a:r>
            <a:r>
              <a:rPr lang="en-US" dirty="0" smtClean="0">
                <a:hlinkClick r:id="rId3"/>
              </a:rPr>
              <a:t>We Design Thinking</a:t>
            </a:r>
            <a:r>
              <a:rPr lang="en-US" dirty="0" smtClean="0"/>
              <a:t>. </a:t>
            </a:r>
            <a:endParaRPr lang="en-US" dirty="0"/>
          </a:p>
          <a:p>
            <a:endParaRPr lang="en-US" dirty="0"/>
          </a:p>
          <a:p>
            <a:r>
              <a:rPr lang="en-US" dirty="0"/>
              <a:t>This template is licensed under the Creative Commons Attribution-Share Alike 4.0 </a:t>
            </a:r>
            <a:r>
              <a:rPr lang="en-US" dirty="0" err="1"/>
              <a:t>Unported</a:t>
            </a:r>
            <a:r>
              <a:rPr lang="en-US" dirty="0"/>
              <a:t> License. </a:t>
            </a:r>
          </a:p>
          <a:p>
            <a:r>
              <a:rPr lang="en-US" dirty="0"/>
              <a:t>To view a copy of this license, visit </a:t>
            </a:r>
            <a:r>
              <a:rPr lang="en-US" dirty="0">
                <a:hlinkClick r:id="rId4"/>
              </a:rPr>
              <a:t>https://creativecommons.org/licenses/by-sa/4.0/</a:t>
            </a:r>
            <a:endParaRPr lang="en-US" dirty="0"/>
          </a:p>
          <a:p>
            <a:r>
              <a:rPr lang="en-US" dirty="0"/>
              <a:t>or send a letter to Creative Commons, 171 Second Street, Suite 300, San Francisco, California, 94105, USA.</a:t>
            </a:r>
          </a:p>
        </p:txBody>
      </p:sp>
    </p:spTree>
    <p:extLst>
      <p:ext uri="{BB962C8B-B14F-4D97-AF65-F5344CB8AC3E}">
        <p14:creationId xmlns:p14="http://schemas.microsoft.com/office/powerpoint/2010/main" val="77690642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Golden Circle Pitch</a:t>
            </a:r>
            <a:endParaRPr lang="en-US" dirty="0"/>
          </a:p>
        </p:txBody>
      </p:sp>
      <p:sp>
        <p:nvSpPr>
          <p:cNvPr id="2" name="Text Placeholder 1"/>
          <p:cNvSpPr>
            <a:spLocks noGrp="1"/>
          </p:cNvSpPr>
          <p:nvPr>
            <p:ph type="body" sz="quarter" idx="12"/>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6"/>
          <p:cNvSpPr txBox="1">
            <a:spLocks/>
          </p:cNvSpPr>
          <p:nvPr/>
        </p:nvSpPr>
        <p:spPr bwMode="auto">
          <a:xfrm>
            <a:off x="5488960" y="1164485"/>
            <a:ext cx="4970491" cy="1225789"/>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 write your ‘Why’ statement here.</a:t>
            </a:r>
            <a:endParaRPr lang="en-GB" sz="900" i="1" dirty="0">
              <a:solidFill>
                <a:schemeClr val="tx2">
                  <a:lumMod val="75000"/>
                </a:schemeClr>
              </a:solidFill>
              <a:latin typeface="Arial" charset="0"/>
            </a:endParaRPr>
          </a:p>
        </p:txBody>
      </p:sp>
      <p:sp>
        <p:nvSpPr>
          <p:cNvPr id="9" name="Text Placeholder 26"/>
          <p:cNvSpPr txBox="1">
            <a:spLocks/>
          </p:cNvSpPr>
          <p:nvPr/>
        </p:nvSpPr>
        <p:spPr bwMode="auto">
          <a:xfrm>
            <a:off x="5488960" y="2816105"/>
            <a:ext cx="4970491" cy="1225789"/>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 write your ‘How’ statement here.</a:t>
            </a:r>
            <a:endParaRPr lang="en-GB" sz="900" i="1" dirty="0">
              <a:solidFill>
                <a:schemeClr val="tx2">
                  <a:lumMod val="75000"/>
                </a:schemeClr>
              </a:solidFill>
              <a:latin typeface="Arial" charset="0"/>
            </a:endParaRPr>
          </a:p>
        </p:txBody>
      </p:sp>
      <p:sp>
        <p:nvSpPr>
          <p:cNvPr id="10" name="Text Placeholder 26"/>
          <p:cNvSpPr txBox="1">
            <a:spLocks/>
          </p:cNvSpPr>
          <p:nvPr/>
        </p:nvSpPr>
        <p:spPr bwMode="auto">
          <a:xfrm>
            <a:off x="5488960" y="4697269"/>
            <a:ext cx="4970491" cy="1225789"/>
          </a:xfrm>
          <a:prstGeom prst="rect">
            <a:avLst/>
          </a:prstGeom>
          <a:noFill/>
          <a:ln w="9525">
            <a:noFill/>
            <a:miter lim="800000"/>
            <a:headEnd/>
            <a:tailEnd/>
          </a:ln>
        </p:spPr>
        <p:txBody>
          <a:bodyPr lIns="0" tIns="0" rIns="0" bIns="0"/>
          <a:lstStyle/>
          <a:p>
            <a:pPr marL="88900" indent="-88900">
              <a:spcBef>
                <a:spcPct val="20000"/>
              </a:spcBef>
              <a:defRPr/>
            </a:pPr>
            <a:r>
              <a:rPr lang="en-US" sz="1400" i="1" dirty="0">
                <a:solidFill>
                  <a:schemeClr val="bg1">
                    <a:lumMod val="65000"/>
                  </a:schemeClr>
                </a:solidFill>
                <a:latin typeface="+mn-lt"/>
              </a:rPr>
              <a:t>Click here. Erase this text </a:t>
            </a:r>
            <a:r>
              <a:rPr lang="en-US" sz="1400" i="1" dirty="0" smtClean="0">
                <a:solidFill>
                  <a:schemeClr val="bg1">
                    <a:lumMod val="65000"/>
                  </a:schemeClr>
                </a:solidFill>
                <a:latin typeface="+mn-lt"/>
              </a:rPr>
              <a:t>and write your ‘What’ statement here.</a:t>
            </a:r>
            <a:endParaRPr lang="en-GB" sz="900" i="1" dirty="0">
              <a:solidFill>
                <a:schemeClr val="tx2">
                  <a:lumMod val="75000"/>
                </a:schemeClr>
              </a:solidFill>
              <a:latin typeface="Arial" charset="0"/>
            </a:endParaRPr>
          </a:p>
        </p:txBody>
      </p:sp>
      <p:sp>
        <p:nvSpPr>
          <p:cNvPr id="13" name="Rectangle 12"/>
          <p:cNvSpPr/>
          <p:nvPr/>
        </p:nvSpPr>
        <p:spPr>
          <a:xfrm>
            <a:off x="0" y="6858000"/>
            <a:ext cx="12192000" cy="2031325"/>
          </a:xfrm>
          <a:prstGeom prst="rect">
            <a:avLst/>
          </a:prstGeom>
        </p:spPr>
        <p:txBody>
          <a:bodyPr wrap="square">
            <a:spAutoFit/>
          </a:bodyPr>
          <a:lstStyle/>
          <a:p>
            <a:endParaRPr lang="en-US" dirty="0"/>
          </a:p>
          <a:p>
            <a:r>
              <a:rPr lang="en-US" dirty="0" smtClean="0"/>
              <a:t>This template is inspired by the Golden </a:t>
            </a:r>
            <a:r>
              <a:rPr lang="en-US" dirty="0"/>
              <a:t>Circle method by Simon </a:t>
            </a:r>
            <a:r>
              <a:rPr lang="en-US" dirty="0" smtClean="0"/>
              <a:t>Sinek and an adaptation of the template created by </a:t>
            </a:r>
            <a:r>
              <a:rPr lang="en-US" dirty="0" smtClean="0">
                <a:hlinkClick r:id="rId3"/>
              </a:rPr>
              <a:t>We Design Thinking</a:t>
            </a:r>
            <a:r>
              <a:rPr lang="en-US" dirty="0" smtClean="0"/>
              <a:t>. </a:t>
            </a:r>
            <a:endParaRPr lang="en-US" dirty="0"/>
          </a:p>
          <a:p>
            <a:endParaRPr lang="en-US" dirty="0"/>
          </a:p>
          <a:p>
            <a:r>
              <a:rPr lang="en-US" dirty="0"/>
              <a:t>This template is licensed under the Creative Commons Attribution-Share Alike 4.0 </a:t>
            </a:r>
            <a:r>
              <a:rPr lang="en-US" dirty="0" err="1"/>
              <a:t>Unported</a:t>
            </a:r>
            <a:r>
              <a:rPr lang="en-US" dirty="0"/>
              <a:t> License. </a:t>
            </a:r>
          </a:p>
          <a:p>
            <a:r>
              <a:rPr lang="en-US" dirty="0"/>
              <a:t>To view a copy of this license, visit </a:t>
            </a:r>
            <a:r>
              <a:rPr lang="en-US" dirty="0">
                <a:hlinkClick r:id="rId4"/>
              </a:rPr>
              <a:t>https://creativecommons.org/licenses/by-sa/4.0/</a:t>
            </a:r>
            <a:endParaRPr lang="en-US" dirty="0"/>
          </a:p>
          <a:p>
            <a:r>
              <a:rPr lang="en-US" dirty="0"/>
              <a:t>or send a letter to Creative Commons, 171 Second Street, Suite 300, San Francisco, California, 94105, USA.</a:t>
            </a:r>
          </a:p>
        </p:txBody>
      </p:sp>
    </p:spTree>
    <p:extLst>
      <p:ext uri="{BB962C8B-B14F-4D97-AF65-F5344CB8AC3E}">
        <p14:creationId xmlns:p14="http://schemas.microsoft.com/office/powerpoint/2010/main" val="125341946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Resources</a:t>
            </a:r>
            <a:endParaRPr lang="en-US" dirty="0"/>
          </a:p>
        </p:txBody>
      </p:sp>
      <p:sp>
        <p:nvSpPr>
          <p:cNvPr id="7" name="Text Placeholder 6"/>
          <p:cNvSpPr>
            <a:spLocks noGrp="1"/>
          </p:cNvSpPr>
          <p:nvPr>
            <p:ph type="body" sz="quarter" idx="12"/>
          </p:nvPr>
        </p:nvSpPr>
        <p:spPr>
          <a:xfrm>
            <a:off x="531157" y="1600200"/>
            <a:ext cx="11128098" cy="4343400"/>
          </a:xfrm>
        </p:spPr>
        <p:txBody>
          <a:bodyPr>
            <a:normAutofit/>
          </a:bodyPr>
          <a:lstStyle/>
          <a:p>
            <a:pPr lvl="1">
              <a:buFont typeface="Arial" panose="020B0604020202020204" pitchFamily="34" charset="0"/>
              <a:buChar char="•"/>
            </a:pPr>
            <a:r>
              <a:rPr lang="en-US" sz="2000" dirty="0" smtClean="0">
                <a:solidFill>
                  <a:schemeClr val="accent2"/>
                </a:solidFill>
                <a:hlinkClick r:id="rId2"/>
              </a:rPr>
              <a:t>How Great Leaders Inspire Action </a:t>
            </a:r>
            <a:r>
              <a:rPr lang="en-US" sz="2000" dirty="0" smtClean="0">
                <a:solidFill>
                  <a:schemeClr val="accent2"/>
                </a:solidFill>
              </a:rPr>
              <a:t>(TED talk)</a:t>
            </a:r>
          </a:p>
          <a:p>
            <a:pPr lvl="1">
              <a:buFont typeface="Arial" panose="020B0604020202020204" pitchFamily="34" charset="0"/>
              <a:buChar char="•"/>
            </a:pPr>
            <a:r>
              <a:rPr lang="en-US" sz="2000" dirty="0" smtClean="0">
                <a:solidFill>
                  <a:schemeClr val="accent2"/>
                </a:solidFill>
                <a:hlinkClick r:id="rId3"/>
              </a:rPr>
              <a:t>StartwithWhy.com</a:t>
            </a:r>
            <a:endParaRPr lang="en-US" sz="2000" dirty="0" smtClean="0">
              <a:solidFill>
                <a:schemeClr val="accent2"/>
              </a:solidFill>
            </a:endParaRPr>
          </a:p>
          <a:p>
            <a:pPr lvl="1">
              <a:buFont typeface="Arial" panose="020B0604020202020204" pitchFamily="34" charset="0"/>
              <a:buChar char="•"/>
            </a:pPr>
            <a:r>
              <a:rPr lang="en-US" sz="2000" dirty="0" smtClean="0">
                <a:solidFill>
                  <a:schemeClr val="accent2"/>
                </a:solidFill>
                <a:hlinkClick r:id="rId4"/>
              </a:rPr>
              <a:t>Start with Why by Simon Sinek </a:t>
            </a:r>
            <a:r>
              <a:rPr lang="en-US" sz="2000" dirty="0" smtClean="0">
                <a:solidFill>
                  <a:schemeClr val="accent2"/>
                </a:solidFill>
              </a:rPr>
              <a:t>(book)</a:t>
            </a:r>
            <a:endParaRPr lang="en-US" sz="2000" dirty="0">
              <a:solidFill>
                <a:schemeClr val="accent2"/>
              </a:solidFill>
            </a:endParaRPr>
          </a:p>
        </p:txBody>
      </p:sp>
    </p:spTree>
    <p:extLst>
      <p:ext uri="{BB962C8B-B14F-4D97-AF65-F5344CB8AC3E}">
        <p14:creationId xmlns:p14="http://schemas.microsoft.com/office/powerpoint/2010/main" val="234096093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540AE1E-AF31-4DF8-A32F-9C3362CAEBCE}"/>
    </a:ext>
  </a:ext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7D0C632D-C125-4DA0-9AB3-ED74905672FE}"/>
    </a:ext>
  </a:extLst>
</a:theme>
</file>

<file path=ppt/theme/theme3.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Value Prop Deck 6.19.18 [Read-Only]" id="{46E026A3-6B17-4129-91B9-EE2148A69649}" vid="{42E8A071-51FC-4FE2-BC1D-CFFAAE602A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8DC2F8CE6514CAFB2C443063BE54F" ma:contentTypeVersion="82" ma:contentTypeDescription="Create a new document." ma:contentTypeScope="" ma:versionID="b66037d28aa0c5525203d5e52b4ab5bb">
  <xsd:schema xmlns:xsd="http://www.w3.org/2001/XMLSchema" xmlns:xs="http://www.w3.org/2001/XMLSchema" xmlns:p="http://schemas.microsoft.com/office/2006/metadata/properties" xmlns:ns2="4611c49f-34a6-4e8b-b9c6-e5dcc79dfdee" xmlns:ns3="5648b3e9-6595-4512-8df4-c4f07e44d377" targetNamespace="http://schemas.microsoft.com/office/2006/metadata/properties" ma:root="true" ma:fieldsID="e36d9797ffc4366fbfa5d250c26dca02" ns2:_="" ns3:_="">
    <xsd:import namespace="4611c49f-34a6-4e8b-b9c6-e5dcc79dfdee"/>
    <xsd:import namespace="5648b3e9-6595-4512-8df4-c4f07e44d377"/>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Document_x0020_Owner"/>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1c49f-34a6-4e8b-b9c6-e5dcc79dfde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48b3e9-6595-4512-8df4-c4f07e44d377" elementFormDefault="qualified">
    <xsd:import namespace="http://schemas.microsoft.com/office/2006/documentManagement/types"/>
    <xsd:import namespace="http://schemas.microsoft.com/office/infopath/2007/PartnerControls"/>
    <xsd:element name="Category" ma:index="7" ma:displayName="Category" ma:default="Cloud (General)" ma:format="Dropdown" ma:internalName="Category" ma:readOnly="false">
      <xsd:simpleType>
        <xsd:restriction base="dms:Choice">
          <xsd:enumeration value="Cloud (General)"/>
          <xsd:enumeration value="StreamOne"/>
          <xsd:enumeration value="Microsoft"/>
          <xsd:enumeration value="ConnectWise"/>
          <xsd:enumeration value="BitTitan"/>
          <xsd:enumeration value="SkyKick"/>
          <xsd:enumeration value="Akumina"/>
          <xsd:enumeration value="RapidStart CRM"/>
          <xsd:enumeration value="Spanning"/>
          <xsd:enumeration value="Veeam"/>
          <xsd:enumeration value="CSP Field Sales Kit"/>
          <xsd:enumeration value="Disti Now"/>
          <xsd:enumeration value="Autodesk"/>
          <xsd:enumeration value="AWS"/>
          <xsd:enumeration value="Cloud Practice Builder"/>
          <xsd:enumeration value="Cloud and Automation"/>
          <xsd:enumeration value="IoT &amp; Cloud"/>
        </xsd:restriction>
      </xsd:simpleType>
    </xsd:element>
    <xsd:element name="Document_x0020_Owner" ma:index="8" ma:displayName="Document Owner" ma:default="Laura Vanassche" ma:description="Person responsible for information provided." ma:format="Dropdown" ma:internalName="Document_x0020_Owner">
      <xsd:simpleType>
        <xsd:restriction base="dms:Choice">
          <xsd:enumeration value="Richard Parker"/>
          <xsd:enumeration value="Laura Vanassche"/>
          <xsd:enumeration value="Jess Taveras"/>
          <xsd:enumeration value="Mike Loos"/>
          <xsd:enumeration value="Chloe Letourneau"/>
          <xsd:enumeration value="Sydney O'Reilly"/>
          <xsd:enumeration value="Kathy Schauer"/>
          <xsd:enumeration value="Jeremy Singh"/>
          <xsd:enumeration value="Melissa Ruiz"/>
          <xsd:enumeration value="Raquel Acuna"/>
          <xsd:enumeration value="Jamie Planas"/>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Owner xmlns="5648b3e9-6595-4512-8df4-c4f07e44d377">Jamie Planas</Document_x0020_Owner>
    <Category xmlns="5648b3e9-6595-4512-8df4-c4f07e44d377">Cloud (General)</Category>
    <_dlc_DocId xmlns="4611c49f-34a6-4e8b-b9c6-e5dcc79dfdee">Q2N6654FU3C7-1715462275-96</_dlc_DocId>
    <_dlc_DocIdUrl xmlns="4611c49f-34a6-4e8b-b9c6-e5dcc79dfdee">
      <Url>https://tdworldwide.sharepoint.com/US-TDCloud/_layouts/15/DocIdRedir.aspx?ID=Q2N6654FU3C7-1715462275-96</Url>
      <Description>Q2N6654FU3C7-1715462275-96</Description>
    </_dlc_DocIdUrl>
    <SharedWithUsers xmlns="4611c49f-34a6-4e8b-b9c6-e5dcc79dfdee">
      <UserInfo>
        <DisplayName>Williams, Sean</DisplayName>
        <AccountId>13223</AccountId>
        <AccountType/>
      </UserInfo>
    </SharedWithUsers>
  </documentManagement>
</p:properties>
</file>

<file path=customXml/itemProps1.xml><?xml version="1.0" encoding="utf-8"?>
<ds:datastoreItem xmlns:ds="http://schemas.openxmlformats.org/officeDocument/2006/customXml" ds:itemID="{83011FA4-E389-481C-9238-9CCE4A401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11c49f-34a6-4e8b-b9c6-e5dcc79dfdee"/>
    <ds:schemaRef ds:uri="5648b3e9-6595-4512-8df4-c4f07e44d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ED67E-AF10-4172-B41C-24FACBE189C8}">
  <ds:schemaRefs>
    <ds:schemaRef ds:uri="http://schemas.microsoft.com/sharepoint/events"/>
  </ds:schemaRefs>
</ds:datastoreItem>
</file>

<file path=customXml/itemProps3.xml><?xml version="1.0" encoding="utf-8"?>
<ds:datastoreItem xmlns:ds="http://schemas.openxmlformats.org/officeDocument/2006/customXml" ds:itemID="{6E23BC4E-DB75-4221-9762-210C9D4F98F6}">
  <ds:schemaRefs>
    <ds:schemaRef ds:uri="http://schemas.microsoft.com/sharepoint/v3/contenttype/forms"/>
  </ds:schemaRefs>
</ds:datastoreItem>
</file>

<file path=customXml/itemProps4.xml><?xml version="1.0" encoding="utf-8"?>
<ds:datastoreItem xmlns:ds="http://schemas.openxmlformats.org/officeDocument/2006/customXml" ds:itemID="{DFFB0B48-393D-4F15-B7FA-6669D72F5B7B}">
  <ds:schemaRefs>
    <ds:schemaRef ds:uri="4611c49f-34a6-4e8b-b9c6-e5dcc79dfdee"/>
    <ds:schemaRef ds:uri="http://purl.org/dc/elements/1.1/"/>
    <ds:schemaRef ds:uri="http://schemas.microsoft.com/office/2006/metadata/properties"/>
    <ds:schemaRef ds:uri="http://purl.org/dc/terms/"/>
    <ds:schemaRef ds:uri="http://schemas.openxmlformats.org/package/2006/metadata/core-properties"/>
    <ds:schemaRef ds:uri="5648b3e9-6595-4512-8df4-c4f07e44d377"/>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Template>
  <TotalTime>2623</TotalTime>
  <Words>929</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Calibri</vt:lpstr>
      <vt:lpstr>Calibri Light</vt:lpstr>
      <vt:lpstr>Corbel</vt:lpstr>
      <vt:lpstr>Helvetica Neue</vt:lpstr>
      <vt:lpstr>Webdings</vt:lpstr>
      <vt:lpstr>Wingdings</vt:lpstr>
      <vt:lpstr>Work Sans Light</vt:lpstr>
      <vt:lpstr>Title Slide</vt:lpstr>
      <vt:lpstr>Divider</vt:lpstr>
      <vt:lpstr>Body</vt:lpstr>
      <vt:lpstr>Custom Design</vt:lpstr>
      <vt:lpstr>Golden Circle Pitch Template</vt:lpstr>
      <vt:lpstr>Table of Contents</vt:lpstr>
      <vt:lpstr>About the Golden Circle Pitch</vt:lpstr>
      <vt:lpstr>About the Golden Circle Pitch</vt:lpstr>
      <vt:lpstr>About the Golden Circle Pitch</vt:lpstr>
      <vt:lpstr>How to Create a Golden Circle Pitch</vt:lpstr>
      <vt:lpstr>Golden Circle Mind Map</vt:lpstr>
      <vt:lpstr>Golden Circle Pitch</vt:lpstr>
      <vt:lpstr>Additional Resources</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Template</dc:title>
  <dc:creator>Martinez, Ashley</dc:creator>
  <cp:lastModifiedBy>Martinez, Ashley</cp:lastModifiedBy>
  <cp:revision>41</cp:revision>
  <cp:lastPrinted>2017-08-09T18:33:39Z</cp:lastPrinted>
  <dcterms:created xsi:type="dcterms:W3CDTF">2018-12-03T22:37:35Z</dcterms:created>
  <dcterms:modified xsi:type="dcterms:W3CDTF">2018-12-18T18:38:02Z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0x01010089B8DC2F8CE6514CAFB2C443063BE54F</vt:lpwstr>
  </property>
  <property fmtid="{D5CDD505-2E9C-101B-9397-08002B2CF9AE}" pid="3" name="_dlc_DocIdItemGuid">
    <vt:lpwstr>cb955a9a-e1ab-49a0-bf95-0cb4af0a1484</vt:lpwstr>
  </property>
  <property fmtid="{D5CDD505-2E9C-101B-9397-08002B2CF9AE}" pid="4" name="MSIP_Label_3a23c400-78e7-4d42-982d-273adef68ef9_Enabled">
    <vt:lpwstr>True</vt:lpwstr>
  </property>
  <property fmtid="{D5CDD505-2E9C-101B-9397-08002B2CF9AE}" pid="5" name="MSIP_Label_3a23c400-78e7-4d42-982d-273adef68ef9_SiteId">
    <vt:lpwstr>7fe14ab6-8f5d-4139-84bf-cd8aed0ee6b9</vt:lpwstr>
  </property>
  <property fmtid="{D5CDD505-2E9C-101B-9397-08002B2CF9AE}" pid="6" name="MSIP_Label_3a23c400-78e7-4d42-982d-273adef68ef9_Owner">
    <vt:lpwstr>ashley.martinez2@techdata.com</vt:lpwstr>
  </property>
  <property fmtid="{D5CDD505-2E9C-101B-9397-08002B2CF9AE}" pid="7" name="MSIP_Label_3a23c400-78e7-4d42-982d-273adef68ef9_SetDate">
    <vt:lpwstr>2018-12-03T23:50:21.0964441Z</vt:lpwstr>
  </property>
  <property fmtid="{D5CDD505-2E9C-101B-9397-08002B2CF9AE}" pid="8" name="MSIP_Label_3a23c400-78e7-4d42-982d-273adef68ef9_Name">
    <vt:lpwstr>Internal Use</vt:lpwstr>
  </property>
  <property fmtid="{D5CDD505-2E9C-101B-9397-08002B2CF9AE}" pid="9" name="MSIP_Label_3a23c400-78e7-4d42-982d-273adef68ef9_Application">
    <vt:lpwstr>Microsoft Azure Information Protection</vt:lpwstr>
  </property>
  <property fmtid="{D5CDD505-2E9C-101B-9397-08002B2CF9AE}" pid="10" name="MSIP_Label_3a23c400-78e7-4d42-982d-273adef68ef9_Extended_MSFT_Method">
    <vt:lpwstr>Automatic</vt:lpwstr>
  </property>
  <property fmtid="{D5CDD505-2E9C-101B-9397-08002B2CF9AE}" pid="11" name="Sensitivity">
    <vt:lpwstr>Internal Use</vt:lpwstr>
  </property>
</Properties>
</file>